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72" r:id="rId1"/>
  </p:sldMasterIdLst>
  <p:notesMasterIdLst>
    <p:notesMasterId r:id="rId50"/>
  </p:notesMasterIdLst>
  <p:sldIdLst>
    <p:sldId id="263" r:id="rId2"/>
    <p:sldId id="264" r:id="rId3"/>
    <p:sldId id="274" r:id="rId4"/>
    <p:sldId id="265" r:id="rId5"/>
    <p:sldId id="266" r:id="rId6"/>
    <p:sldId id="267" r:id="rId7"/>
    <p:sldId id="268" r:id="rId8"/>
    <p:sldId id="269" r:id="rId9"/>
    <p:sldId id="270" r:id="rId10"/>
    <p:sldId id="271" r:id="rId11"/>
    <p:sldId id="272" r:id="rId12"/>
    <p:sldId id="275" r:id="rId13"/>
    <p:sldId id="276" r:id="rId14"/>
    <p:sldId id="277" r:id="rId15"/>
    <p:sldId id="278" r:id="rId16"/>
    <p:sldId id="295" r:id="rId17"/>
    <p:sldId id="279" r:id="rId18"/>
    <p:sldId id="280" r:id="rId19"/>
    <p:sldId id="281" r:id="rId20"/>
    <p:sldId id="282" r:id="rId21"/>
    <p:sldId id="283" r:id="rId22"/>
    <p:sldId id="284" r:id="rId23"/>
    <p:sldId id="285" r:id="rId24"/>
    <p:sldId id="286" r:id="rId25"/>
    <p:sldId id="287" r:id="rId26"/>
    <p:sldId id="288" r:id="rId27"/>
    <p:sldId id="289" r:id="rId28"/>
    <p:sldId id="290" r:id="rId29"/>
    <p:sldId id="291" r:id="rId30"/>
    <p:sldId id="292" r:id="rId31"/>
    <p:sldId id="293" r:id="rId32"/>
    <p:sldId id="294" r:id="rId33"/>
    <p:sldId id="296" r:id="rId34"/>
    <p:sldId id="297" r:id="rId35"/>
    <p:sldId id="298" r:id="rId36"/>
    <p:sldId id="299" r:id="rId37"/>
    <p:sldId id="300" r:id="rId38"/>
    <p:sldId id="301" r:id="rId39"/>
    <p:sldId id="302" r:id="rId40"/>
    <p:sldId id="303" r:id="rId41"/>
    <p:sldId id="304" r:id="rId42"/>
    <p:sldId id="305" r:id="rId43"/>
    <p:sldId id="306" r:id="rId44"/>
    <p:sldId id="307" r:id="rId45"/>
    <p:sldId id="308" r:id="rId46"/>
    <p:sldId id="309" r:id="rId47"/>
    <p:sldId id="310" r:id="rId48"/>
    <p:sldId id="311" r:id="rId4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סגנון ביניים 2 - הדגשה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4386"/>
    <p:restoredTop sz="94595"/>
  </p:normalViewPr>
  <p:slideViewPr>
    <p:cSldViewPr>
      <p:cViewPr varScale="1">
        <p:scale>
          <a:sx n="108" d="100"/>
          <a:sy n="108" d="100"/>
        </p:scale>
        <p:origin x="2346" y="108"/>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s>
</file>

<file path=ppt/media/image1.png>
</file>

<file path=ppt/media/image2.png>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עליונה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מציין מיקום של תאריך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3854AD8-4036-4336-B73D-9C86368B4B1D}" type="datetimeFigureOut">
              <a:rPr lang="en-US" smtClean="0"/>
              <a:pPr/>
              <a:t>9/13/2018</a:t>
            </a:fld>
            <a:endParaRPr lang="en-US" dirty="0"/>
          </a:p>
        </p:txBody>
      </p:sp>
      <p:sp>
        <p:nvSpPr>
          <p:cNvPr id="4" name="מציין מיקום של תמונת שקופית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מציין מיקום של הערות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a:p>
        </p:txBody>
      </p:sp>
      <p:sp>
        <p:nvSpPr>
          <p:cNvPr id="6" name="מציין מיקום של כותרת תחתונה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מציין מיקום של מספר שקופית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211ADC0-9FC2-40D1-A32D-9C7A7E6FED7F}" type="slidenum">
              <a:rPr lang="en-US" smtClean="0"/>
              <a:pPr/>
              <a:t>‹#›</a:t>
            </a:fld>
            <a:endParaRPr lang="en-US" dirty="0"/>
          </a:p>
        </p:txBody>
      </p:sp>
    </p:spTree>
    <p:extLst>
      <p:ext uri="{BB962C8B-B14F-4D97-AF65-F5344CB8AC3E}">
        <p14:creationId xmlns:p14="http://schemas.microsoft.com/office/powerpoint/2010/main" val="39818757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211ADC0-9FC2-40D1-A32D-9C7A7E6FED7F}" type="slidenum">
              <a:rPr lang="en-US" smtClean="0"/>
              <a:pPr/>
              <a:t>1</a:t>
            </a:fld>
            <a:endParaRPr lang="en-US" dirty="0"/>
          </a:p>
        </p:txBody>
      </p:sp>
    </p:spTree>
    <p:extLst>
      <p:ext uri="{BB962C8B-B14F-4D97-AF65-F5344CB8AC3E}">
        <p14:creationId xmlns:p14="http://schemas.microsoft.com/office/powerpoint/2010/main" val="223348098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211ADC0-9FC2-40D1-A32D-9C7A7E6FED7F}" type="slidenum">
              <a:rPr lang="en-US" smtClean="0"/>
              <a:pPr/>
              <a:t>18</a:t>
            </a:fld>
            <a:endParaRPr lang="en-US" dirty="0"/>
          </a:p>
        </p:txBody>
      </p:sp>
    </p:spTree>
    <p:extLst>
      <p:ext uri="{BB962C8B-B14F-4D97-AF65-F5344CB8AC3E}">
        <p14:creationId xmlns:p14="http://schemas.microsoft.com/office/powerpoint/2010/main" val="7758153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211ADC0-9FC2-40D1-A32D-9C7A7E6FED7F}" type="slidenum">
              <a:rPr lang="en-US" smtClean="0"/>
              <a:pPr/>
              <a:t>19</a:t>
            </a:fld>
            <a:endParaRPr lang="en-US" dirty="0"/>
          </a:p>
        </p:txBody>
      </p:sp>
    </p:spTree>
    <p:extLst>
      <p:ext uri="{BB962C8B-B14F-4D97-AF65-F5344CB8AC3E}">
        <p14:creationId xmlns:p14="http://schemas.microsoft.com/office/powerpoint/2010/main" val="20639727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211ADC0-9FC2-40D1-A32D-9C7A7E6FED7F}" type="slidenum">
              <a:rPr lang="en-US" smtClean="0"/>
              <a:pPr/>
              <a:t>20</a:t>
            </a:fld>
            <a:endParaRPr lang="en-US" dirty="0"/>
          </a:p>
        </p:txBody>
      </p:sp>
    </p:spTree>
    <p:extLst>
      <p:ext uri="{BB962C8B-B14F-4D97-AF65-F5344CB8AC3E}">
        <p14:creationId xmlns:p14="http://schemas.microsoft.com/office/powerpoint/2010/main" val="19898386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211ADC0-9FC2-40D1-A32D-9C7A7E6FED7F}" type="slidenum">
              <a:rPr lang="en-US" smtClean="0"/>
              <a:pPr/>
              <a:t>21</a:t>
            </a:fld>
            <a:endParaRPr lang="en-US" dirty="0"/>
          </a:p>
        </p:txBody>
      </p:sp>
    </p:spTree>
    <p:extLst>
      <p:ext uri="{BB962C8B-B14F-4D97-AF65-F5344CB8AC3E}">
        <p14:creationId xmlns:p14="http://schemas.microsoft.com/office/powerpoint/2010/main" val="2719982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211ADC0-9FC2-40D1-A32D-9C7A7E6FED7F}" type="slidenum">
              <a:rPr lang="en-US" smtClean="0"/>
              <a:pPr/>
              <a:t>22</a:t>
            </a:fld>
            <a:endParaRPr lang="en-US" dirty="0"/>
          </a:p>
        </p:txBody>
      </p:sp>
    </p:spTree>
    <p:extLst>
      <p:ext uri="{BB962C8B-B14F-4D97-AF65-F5344CB8AC3E}">
        <p14:creationId xmlns:p14="http://schemas.microsoft.com/office/powerpoint/2010/main" val="13033562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211ADC0-9FC2-40D1-A32D-9C7A7E6FED7F}" type="slidenum">
              <a:rPr lang="en-US" smtClean="0"/>
              <a:pPr/>
              <a:t>23</a:t>
            </a:fld>
            <a:endParaRPr lang="en-US" dirty="0"/>
          </a:p>
        </p:txBody>
      </p:sp>
    </p:spTree>
    <p:extLst>
      <p:ext uri="{BB962C8B-B14F-4D97-AF65-F5344CB8AC3E}">
        <p14:creationId xmlns:p14="http://schemas.microsoft.com/office/powerpoint/2010/main" val="67203513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211ADC0-9FC2-40D1-A32D-9C7A7E6FED7F}" type="slidenum">
              <a:rPr lang="en-US" smtClean="0"/>
              <a:pPr/>
              <a:t>24</a:t>
            </a:fld>
            <a:endParaRPr lang="en-US" dirty="0"/>
          </a:p>
        </p:txBody>
      </p:sp>
    </p:spTree>
    <p:extLst>
      <p:ext uri="{BB962C8B-B14F-4D97-AF65-F5344CB8AC3E}">
        <p14:creationId xmlns:p14="http://schemas.microsoft.com/office/powerpoint/2010/main" val="119122031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211ADC0-9FC2-40D1-A32D-9C7A7E6FED7F}" type="slidenum">
              <a:rPr lang="en-US" smtClean="0"/>
              <a:pPr/>
              <a:t>25</a:t>
            </a:fld>
            <a:endParaRPr lang="en-US" dirty="0"/>
          </a:p>
        </p:txBody>
      </p:sp>
    </p:spTree>
    <p:extLst>
      <p:ext uri="{BB962C8B-B14F-4D97-AF65-F5344CB8AC3E}">
        <p14:creationId xmlns:p14="http://schemas.microsoft.com/office/powerpoint/2010/main" val="6805889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211ADC0-9FC2-40D1-A32D-9C7A7E6FED7F}" type="slidenum">
              <a:rPr lang="en-US" smtClean="0"/>
              <a:pPr/>
              <a:t>26</a:t>
            </a:fld>
            <a:endParaRPr lang="en-US" dirty="0"/>
          </a:p>
        </p:txBody>
      </p:sp>
    </p:spTree>
    <p:extLst>
      <p:ext uri="{BB962C8B-B14F-4D97-AF65-F5344CB8AC3E}">
        <p14:creationId xmlns:p14="http://schemas.microsoft.com/office/powerpoint/2010/main" val="53406290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211ADC0-9FC2-40D1-A32D-9C7A7E6FED7F}" type="slidenum">
              <a:rPr lang="en-US" smtClean="0"/>
              <a:pPr/>
              <a:t>27</a:t>
            </a:fld>
            <a:endParaRPr lang="en-US" dirty="0"/>
          </a:p>
        </p:txBody>
      </p:sp>
    </p:spTree>
    <p:extLst>
      <p:ext uri="{BB962C8B-B14F-4D97-AF65-F5344CB8AC3E}">
        <p14:creationId xmlns:p14="http://schemas.microsoft.com/office/powerpoint/2010/main" val="5433432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211ADC0-9FC2-40D1-A32D-9C7A7E6FED7F}" type="slidenum">
              <a:rPr lang="en-US" smtClean="0"/>
              <a:pPr/>
              <a:t>4</a:t>
            </a:fld>
            <a:endParaRPr lang="en-US" dirty="0"/>
          </a:p>
        </p:txBody>
      </p:sp>
    </p:spTree>
    <p:extLst>
      <p:ext uri="{BB962C8B-B14F-4D97-AF65-F5344CB8AC3E}">
        <p14:creationId xmlns:p14="http://schemas.microsoft.com/office/powerpoint/2010/main" val="67210333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211ADC0-9FC2-40D1-A32D-9C7A7E6FED7F}" type="slidenum">
              <a:rPr lang="en-US" smtClean="0"/>
              <a:pPr/>
              <a:t>28</a:t>
            </a:fld>
            <a:endParaRPr lang="en-US" dirty="0"/>
          </a:p>
        </p:txBody>
      </p:sp>
    </p:spTree>
    <p:extLst>
      <p:ext uri="{BB962C8B-B14F-4D97-AF65-F5344CB8AC3E}">
        <p14:creationId xmlns:p14="http://schemas.microsoft.com/office/powerpoint/2010/main" val="179029390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211ADC0-9FC2-40D1-A32D-9C7A7E6FED7F}" type="slidenum">
              <a:rPr lang="en-US" smtClean="0"/>
              <a:pPr/>
              <a:t>29</a:t>
            </a:fld>
            <a:endParaRPr lang="en-US" dirty="0"/>
          </a:p>
        </p:txBody>
      </p:sp>
    </p:spTree>
    <p:extLst>
      <p:ext uri="{BB962C8B-B14F-4D97-AF65-F5344CB8AC3E}">
        <p14:creationId xmlns:p14="http://schemas.microsoft.com/office/powerpoint/2010/main" val="27233574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211ADC0-9FC2-40D1-A32D-9C7A7E6FED7F}" type="slidenum">
              <a:rPr lang="en-US" smtClean="0"/>
              <a:pPr/>
              <a:t>30</a:t>
            </a:fld>
            <a:endParaRPr lang="en-US" dirty="0"/>
          </a:p>
        </p:txBody>
      </p:sp>
    </p:spTree>
    <p:extLst>
      <p:ext uri="{BB962C8B-B14F-4D97-AF65-F5344CB8AC3E}">
        <p14:creationId xmlns:p14="http://schemas.microsoft.com/office/powerpoint/2010/main" val="170230367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211ADC0-9FC2-40D1-A32D-9C7A7E6FED7F}" type="slidenum">
              <a:rPr lang="en-US" smtClean="0"/>
              <a:pPr/>
              <a:t>31</a:t>
            </a:fld>
            <a:endParaRPr lang="en-US" dirty="0"/>
          </a:p>
        </p:txBody>
      </p:sp>
    </p:spTree>
    <p:extLst>
      <p:ext uri="{BB962C8B-B14F-4D97-AF65-F5344CB8AC3E}">
        <p14:creationId xmlns:p14="http://schemas.microsoft.com/office/powerpoint/2010/main" val="62066810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211ADC0-9FC2-40D1-A32D-9C7A7E6FED7F}" type="slidenum">
              <a:rPr lang="en-US" smtClean="0"/>
              <a:pPr/>
              <a:t>32</a:t>
            </a:fld>
            <a:endParaRPr lang="en-US" dirty="0"/>
          </a:p>
        </p:txBody>
      </p:sp>
    </p:spTree>
    <p:extLst>
      <p:ext uri="{BB962C8B-B14F-4D97-AF65-F5344CB8AC3E}">
        <p14:creationId xmlns:p14="http://schemas.microsoft.com/office/powerpoint/2010/main" val="122658397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211ADC0-9FC2-40D1-A32D-9C7A7E6FED7F}" type="slidenum">
              <a:rPr lang="en-US" smtClean="0"/>
              <a:pPr/>
              <a:t>33</a:t>
            </a:fld>
            <a:endParaRPr lang="en-US" dirty="0"/>
          </a:p>
        </p:txBody>
      </p:sp>
    </p:spTree>
    <p:extLst>
      <p:ext uri="{BB962C8B-B14F-4D97-AF65-F5344CB8AC3E}">
        <p14:creationId xmlns:p14="http://schemas.microsoft.com/office/powerpoint/2010/main" val="12458627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Performance</a:t>
            </a:r>
            <a:r>
              <a:rPr lang="en-US" sz="1200" b="0" i="0" kern="1200" baseline="0" dirty="0">
                <a:solidFill>
                  <a:schemeClr val="tx1"/>
                </a:solidFill>
                <a:effectLst/>
                <a:latin typeface="+mn-lt"/>
                <a:ea typeface="+mn-ea"/>
                <a:cs typeface="+mn-cs"/>
              </a:rPr>
              <a:t> issues:</a:t>
            </a: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It’s hard to manage. Imagine that you have to tweak an event handler. If you lost the context, you have to dive really deep into the code to even know what’s going on. Both time-consuming and bug-risky.</a:t>
            </a:r>
          </a:p>
          <a:p>
            <a:r>
              <a:rPr lang="en-US" sz="1200" b="0" i="0" kern="1200" dirty="0">
                <a:solidFill>
                  <a:schemeClr val="tx1"/>
                </a:solidFill>
                <a:effectLst/>
                <a:latin typeface="+mn-lt"/>
                <a:ea typeface="+mn-ea"/>
                <a:cs typeface="+mn-cs"/>
              </a:rPr>
              <a:t>It’s inefficient. Do we really need to do all this findings manually? Maybe we can be smarter and tell in advance which nodes are to-be-updated?</a:t>
            </a:r>
          </a:p>
        </p:txBody>
      </p:sp>
      <p:sp>
        <p:nvSpPr>
          <p:cNvPr id="4" name="Slide Number Placeholder 3"/>
          <p:cNvSpPr>
            <a:spLocks noGrp="1"/>
          </p:cNvSpPr>
          <p:nvPr>
            <p:ph type="sldNum" sz="quarter" idx="10"/>
          </p:nvPr>
        </p:nvSpPr>
        <p:spPr/>
        <p:txBody>
          <a:bodyPr/>
          <a:lstStyle/>
          <a:p>
            <a:fld id="{D211ADC0-9FC2-40D1-A32D-9C7A7E6FED7F}" type="slidenum">
              <a:rPr lang="en-US" smtClean="0"/>
              <a:pPr/>
              <a:t>35</a:t>
            </a:fld>
            <a:endParaRPr lang="en-US" dirty="0"/>
          </a:p>
        </p:txBody>
      </p:sp>
    </p:spTree>
    <p:extLst>
      <p:ext uri="{BB962C8B-B14F-4D97-AF65-F5344CB8AC3E}">
        <p14:creationId xmlns:p14="http://schemas.microsoft.com/office/powerpoint/2010/main" val="46827885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211ADC0-9FC2-40D1-A32D-9C7A7E6FED7F}" type="slidenum">
              <a:rPr lang="en-US" smtClean="0"/>
              <a:pPr/>
              <a:t>36</a:t>
            </a:fld>
            <a:endParaRPr lang="en-US" dirty="0"/>
          </a:p>
        </p:txBody>
      </p:sp>
    </p:spTree>
    <p:extLst>
      <p:ext uri="{BB962C8B-B14F-4D97-AF65-F5344CB8AC3E}">
        <p14:creationId xmlns:p14="http://schemas.microsoft.com/office/powerpoint/2010/main" val="18036723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211ADC0-9FC2-40D1-A32D-9C7A7E6FED7F}" type="slidenum">
              <a:rPr lang="en-US" smtClean="0"/>
              <a:pPr/>
              <a:t>37</a:t>
            </a:fld>
            <a:endParaRPr lang="en-US" dirty="0"/>
          </a:p>
        </p:txBody>
      </p:sp>
    </p:spTree>
    <p:extLst>
      <p:ext uri="{BB962C8B-B14F-4D97-AF65-F5344CB8AC3E}">
        <p14:creationId xmlns:p14="http://schemas.microsoft.com/office/powerpoint/2010/main" val="115966703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211ADC0-9FC2-40D1-A32D-9C7A7E6FED7F}" type="slidenum">
              <a:rPr lang="en-US" smtClean="0"/>
              <a:pPr/>
              <a:t>38</a:t>
            </a:fld>
            <a:endParaRPr lang="en-US" dirty="0"/>
          </a:p>
        </p:txBody>
      </p:sp>
    </p:spTree>
    <p:extLst>
      <p:ext uri="{BB962C8B-B14F-4D97-AF65-F5344CB8AC3E}">
        <p14:creationId xmlns:p14="http://schemas.microsoft.com/office/powerpoint/2010/main" val="10809749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211ADC0-9FC2-40D1-A32D-9C7A7E6FED7F}" type="slidenum">
              <a:rPr lang="en-US" smtClean="0"/>
              <a:pPr/>
              <a:t>10</a:t>
            </a:fld>
            <a:endParaRPr lang="en-US" dirty="0"/>
          </a:p>
        </p:txBody>
      </p:sp>
    </p:spTree>
    <p:extLst>
      <p:ext uri="{BB962C8B-B14F-4D97-AF65-F5344CB8AC3E}">
        <p14:creationId xmlns:p14="http://schemas.microsoft.com/office/powerpoint/2010/main" val="190517243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211ADC0-9FC2-40D1-A32D-9C7A7E6FED7F}" type="slidenum">
              <a:rPr lang="en-US" smtClean="0"/>
              <a:pPr/>
              <a:t>40</a:t>
            </a:fld>
            <a:endParaRPr lang="en-US" dirty="0"/>
          </a:p>
        </p:txBody>
      </p:sp>
    </p:spTree>
    <p:extLst>
      <p:ext uri="{BB962C8B-B14F-4D97-AF65-F5344CB8AC3E}">
        <p14:creationId xmlns:p14="http://schemas.microsoft.com/office/powerpoint/2010/main" val="10509288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211ADC0-9FC2-40D1-A32D-9C7A7E6FED7F}" type="slidenum">
              <a:rPr lang="en-US" smtClean="0"/>
              <a:pPr/>
              <a:t>11</a:t>
            </a:fld>
            <a:endParaRPr lang="en-US" dirty="0"/>
          </a:p>
        </p:txBody>
      </p:sp>
    </p:spTree>
    <p:extLst>
      <p:ext uri="{BB962C8B-B14F-4D97-AF65-F5344CB8AC3E}">
        <p14:creationId xmlns:p14="http://schemas.microsoft.com/office/powerpoint/2010/main" val="19887216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211ADC0-9FC2-40D1-A32D-9C7A7E6FED7F}" type="slidenum">
              <a:rPr lang="en-US" smtClean="0"/>
              <a:pPr/>
              <a:t>12</a:t>
            </a:fld>
            <a:endParaRPr lang="en-US" dirty="0"/>
          </a:p>
        </p:txBody>
      </p:sp>
    </p:spTree>
    <p:extLst>
      <p:ext uri="{BB962C8B-B14F-4D97-AF65-F5344CB8AC3E}">
        <p14:creationId xmlns:p14="http://schemas.microsoft.com/office/powerpoint/2010/main" val="15890412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211ADC0-9FC2-40D1-A32D-9C7A7E6FED7F}" type="slidenum">
              <a:rPr lang="en-US" smtClean="0"/>
              <a:pPr/>
              <a:t>14</a:t>
            </a:fld>
            <a:endParaRPr lang="en-US" dirty="0"/>
          </a:p>
        </p:txBody>
      </p:sp>
    </p:spTree>
    <p:extLst>
      <p:ext uri="{BB962C8B-B14F-4D97-AF65-F5344CB8AC3E}">
        <p14:creationId xmlns:p14="http://schemas.microsoft.com/office/powerpoint/2010/main" val="5710649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211ADC0-9FC2-40D1-A32D-9C7A7E6FED7F}" type="slidenum">
              <a:rPr lang="en-US" smtClean="0"/>
              <a:pPr/>
              <a:t>15</a:t>
            </a:fld>
            <a:endParaRPr lang="en-US" dirty="0"/>
          </a:p>
        </p:txBody>
      </p:sp>
    </p:spTree>
    <p:extLst>
      <p:ext uri="{BB962C8B-B14F-4D97-AF65-F5344CB8AC3E}">
        <p14:creationId xmlns:p14="http://schemas.microsoft.com/office/powerpoint/2010/main" val="7628322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211ADC0-9FC2-40D1-A32D-9C7A7E6FED7F}" type="slidenum">
              <a:rPr lang="en-US" smtClean="0"/>
              <a:pPr/>
              <a:t>16</a:t>
            </a:fld>
            <a:endParaRPr lang="en-US" dirty="0"/>
          </a:p>
        </p:txBody>
      </p:sp>
    </p:spTree>
    <p:extLst>
      <p:ext uri="{BB962C8B-B14F-4D97-AF65-F5344CB8AC3E}">
        <p14:creationId xmlns:p14="http://schemas.microsoft.com/office/powerpoint/2010/main" val="1378007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211ADC0-9FC2-40D1-A32D-9C7A7E6FED7F}" type="slidenum">
              <a:rPr lang="en-US" smtClean="0"/>
              <a:pPr/>
              <a:t>17</a:t>
            </a:fld>
            <a:endParaRPr lang="en-US" dirty="0"/>
          </a:p>
        </p:txBody>
      </p:sp>
    </p:spTree>
    <p:extLst>
      <p:ext uri="{BB962C8B-B14F-4D97-AF65-F5344CB8AC3E}">
        <p14:creationId xmlns:p14="http://schemas.microsoft.com/office/powerpoint/2010/main" val="8887617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שקופית כותרת">
    <p:bg>
      <p:bgRef idx="1001">
        <a:schemeClr val="bg2"/>
      </p:bgRef>
    </p:bg>
    <p:spTree>
      <p:nvGrpSpPr>
        <p:cNvPr id="1" name=""/>
        <p:cNvGrpSpPr/>
        <p:nvPr/>
      </p:nvGrpSpPr>
      <p:grpSpPr>
        <a:xfrm>
          <a:off x="0" y="0"/>
          <a:ext cx="0" cy="0"/>
          <a:chOff x="0" y="0"/>
          <a:chExt cx="0" cy="0"/>
        </a:xfrm>
      </p:grpSpPr>
      <p:sp>
        <p:nvSpPr>
          <p:cNvPr id="7" name="מלבן 6"/>
          <p:cNvSpPr/>
          <p:nvPr/>
        </p:nvSpPr>
        <p:spPr bwMode="white">
          <a:xfrm>
            <a:off x="0" y="5971032"/>
            <a:ext cx="9144000" cy="886968"/>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0" name="מלבן 9"/>
          <p:cNvSpPr/>
          <p:nvPr/>
        </p:nvSpPr>
        <p:spPr>
          <a:xfrm>
            <a:off x="-9144" y="6053328"/>
            <a:ext cx="2249424" cy="71323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1" name="מלבן 10"/>
          <p:cNvSpPr/>
          <p:nvPr/>
        </p:nvSpPr>
        <p:spPr>
          <a:xfrm>
            <a:off x="2359152" y="6044184"/>
            <a:ext cx="6784848" cy="713232"/>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8" name="כותרת 7"/>
          <p:cNvSpPr>
            <a:spLocks noGrp="1"/>
          </p:cNvSpPr>
          <p:nvPr>
            <p:ph type="ctrTitle"/>
          </p:nvPr>
        </p:nvSpPr>
        <p:spPr>
          <a:xfrm>
            <a:off x="2362200" y="4038600"/>
            <a:ext cx="6477000" cy="1828800"/>
          </a:xfrm>
        </p:spPr>
        <p:txBody>
          <a:bodyPr anchor="b"/>
          <a:lstStyle>
            <a:lvl1pPr>
              <a:defRPr cap="all" baseline="0"/>
            </a:lvl1pPr>
          </a:lstStyle>
          <a:p>
            <a:r>
              <a:rPr kumimoji="0" lang="he-IL"/>
              <a:t>לחץ כדי לערוך סגנון כותרת של תבנית בסיס</a:t>
            </a:r>
            <a:endParaRPr kumimoji="0" lang="en-US"/>
          </a:p>
        </p:txBody>
      </p:sp>
      <p:sp>
        <p:nvSpPr>
          <p:cNvPr id="9" name="כותרת משנה 8"/>
          <p:cNvSpPr>
            <a:spLocks noGrp="1"/>
          </p:cNvSpPr>
          <p:nvPr>
            <p:ph type="subTitle" idx="1"/>
          </p:nvPr>
        </p:nvSpPr>
        <p:spPr>
          <a:xfrm>
            <a:off x="2362200" y="6050037"/>
            <a:ext cx="6705600" cy="685800"/>
          </a:xfrm>
        </p:spPr>
        <p:txBody>
          <a:bodyPr anchor="ctr">
            <a:normAutofit/>
          </a:bodyPr>
          <a:lstStyle>
            <a:lvl1pPr marL="0" indent="0" algn="l">
              <a:buNone/>
              <a:defRPr sz="2600">
                <a:solidFill>
                  <a:srgbClr val="FFFFFF"/>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he-IL"/>
              <a:t>לחץ כדי לערוך סגנון כותרת משנה של תבנית בסיס</a:t>
            </a:r>
            <a:endParaRPr kumimoji="0" lang="en-US"/>
          </a:p>
        </p:txBody>
      </p:sp>
      <p:sp>
        <p:nvSpPr>
          <p:cNvPr id="28" name="מציין מיקום של תאריך 27"/>
          <p:cNvSpPr>
            <a:spLocks noGrp="1"/>
          </p:cNvSpPr>
          <p:nvPr>
            <p:ph type="dt" sz="half" idx="10"/>
          </p:nvPr>
        </p:nvSpPr>
        <p:spPr>
          <a:xfrm>
            <a:off x="76200" y="6068699"/>
            <a:ext cx="2057400" cy="685800"/>
          </a:xfrm>
        </p:spPr>
        <p:txBody>
          <a:bodyPr>
            <a:noAutofit/>
          </a:bodyPr>
          <a:lstStyle>
            <a:lvl1pPr algn="ctr">
              <a:defRPr sz="2000">
                <a:solidFill>
                  <a:srgbClr val="FFFFFF"/>
                </a:solidFill>
              </a:defRPr>
            </a:lvl1pPr>
          </a:lstStyle>
          <a:p>
            <a:endParaRPr lang="en-US" dirty="0"/>
          </a:p>
        </p:txBody>
      </p:sp>
      <p:sp>
        <p:nvSpPr>
          <p:cNvPr id="17" name="מציין מיקום של כותרת תחתונה 16"/>
          <p:cNvSpPr>
            <a:spLocks noGrp="1"/>
          </p:cNvSpPr>
          <p:nvPr>
            <p:ph type="ftr" sz="quarter" idx="11"/>
          </p:nvPr>
        </p:nvSpPr>
        <p:spPr>
          <a:xfrm>
            <a:off x="2085393" y="236538"/>
            <a:ext cx="5867400" cy="365125"/>
          </a:xfrm>
        </p:spPr>
        <p:txBody>
          <a:bodyPr/>
          <a:lstStyle>
            <a:lvl1pPr algn="r">
              <a:defRPr>
                <a:solidFill>
                  <a:schemeClr val="tx2"/>
                </a:solidFill>
              </a:defRPr>
            </a:lvl1pPr>
          </a:lstStyle>
          <a:p>
            <a:r>
              <a:rPr lang="en-US" dirty="0"/>
              <a:t>© 2017 Itay Kasre</a:t>
            </a:r>
          </a:p>
        </p:txBody>
      </p:sp>
      <p:sp>
        <p:nvSpPr>
          <p:cNvPr id="29" name="מציין מיקום של מספר שקופית 28"/>
          <p:cNvSpPr>
            <a:spLocks noGrp="1"/>
          </p:cNvSpPr>
          <p:nvPr>
            <p:ph type="sldNum" sz="quarter" idx="12"/>
          </p:nvPr>
        </p:nvSpPr>
        <p:spPr>
          <a:xfrm>
            <a:off x="8001000" y="228600"/>
            <a:ext cx="838200" cy="381000"/>
          </a:xfrm>
        </p:spPr>
        <p:txBody>
          <a:bodyPr/>
          <a:lstStyle>
            <a:lvl1pPr>
              <a:defRPr>
                <a:solidFill>
                  <a:schemeClr val="tx2"/>
                </a:solidFill>
              </a:defRPr>
            </a:lvl1pPr>
          </a:lstStyle>
          <a:p>
            <a:fld id="{6EDEC3BC-0694-4586-AE63-02B4D54ABF43}" type="slidenum">
              <a:rPr lang="en-US" smtClean="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כותרת וטקסט אנכי">
    <p:spTree>
      <p:nvGrpSpPr>
        <p:cNvPr id="1" name=""/>
        <p:cNvGrpSpPr/>
        <p:nvPr/>
      </p:nvGrpSpPr>
      <p:grpSpPr>
        <a:xfrm>
          <a:off x="0" y="0"/>
          <a:ext cx="0" cy="0"/>
          <a:chOff x="0" y="0"/>
          <a:chExt cx="0" cy="0"/>
        </a:xfrm>
      </p:grpSpPr>
      <p:sp>
        <p:nvSpPr>
          <p:cNvPr id="2" name="כותרת 1"/>
          <p:cNvSpPr>
            <a:spLocks noGrp="1"/>
          </p:cNvSpPr>
          <p:nvPr>
            <p:ph type="title"/>
          </p:nvPr>
        </p:nvSpPr>
        <p:spPr/>
        <p:txBody>
          <a:bodyPr/>
          <a:lstStyle/>
          <a:p>
            <a:r>
              <a:rPr kumimoji="0" lang="he-IL"/>
              <a:t>לחץ כדי לערוך סגנון כותרת של תבנית בסיס</a:t>
            </a:r>
            <a:endParaRPr kumimoji="0" lang="en-US"/>
          </a:p>
        </p:txBody>
      </p:sp>
      <p:sp>
        <p:nvSpPr>
          <p:cNvPr id="3" name="מציין מיקום של טקסט אנכי 2"/>
          <p:cNvSpPr>
            <a:spLocks noGrp="1"/>
          </p:cNvSpPr>
          <p:nvPr>
            <p:ph type="body" orient="vert" idx="1"/>
          </p:nvPr>
        </p:nvSpPr>
        <p:spPr/>
        <p:txBody>
          <a:bodyPr vert="eaVert"/>
          <a:lstStyle/>
          <a:p>
            <a:pPr lvl="0" eaLnBrk="1" latinLnBrk="0" hangingPunct="1"/>
            <a:r>
              <a:rPr lang="he-IL"/>
              <a:t>לחץ כדי לערוך סגנונות טקסט של תבנית בסיס</a:t>
            </a:r>
          </a:p>
          <a:p>
            <a:pPr lvl="1" eaLnBrk="1" latinLnBrk="0" hangingPunct="1"/>
            <a:r>
              <a:rPr lang="he-IL"/>
              <a:t>רמה שנייה</a:t>
            </a:r>
          </a:p>
          <a:p>
            <a:pPr lvl="2" eaLnBrk="1" latinLnBrk="0" hangingPunct="1"/>
            <a:r>
              <a:rPr lang="he-IL"/>
              <a:t>רמה שלישית</a:t>
            </a:r>
          </a:p>
          <a:p>
            <a:pPr lvl="3" eaLnBrk="1" latinLnBrk="0" hangingPunct="1"/>
            <a:r>
              <a:rPr lang="he-IL"/>
              <a:t>רמה רביעית</a:t>
            </a:r>
          </a:p>
          <a:p>
            <a:pPr lvl="4" eaLnBrk="1" latinLnBrk="0" hangingPunct="1"/>
            <a:r>
              <a:rPr lang="he-IL"/>
              <a:t>רמה חמישית</a:t>
            </a:r>
            <a:endParaRPr kumimoji="0" lang="en-US"/>
          </a:p>
        </p:txBody>
      </p:sp>
      <p:sp>
        <p:nvSpPr>
          <p:cNvPr id="4" name="מציין מיקום של תאריך 3"/>
          <p:cNvSpPr>
            <a:spLocks noGrp="1"/>
          </p:cNvSpPr>
          <p:nvPr>
            <p:ph type="dt" sz="half" idx="10"/>
          </p:nvPr>
        </p:nvSpPr>
        <p:spPr/>
        <p:txBody>
          <a:bodyPr/>
          <a:lstStyle/>
          <a:p>
            <a:endParaRPr lang="en-US" dirty="0"/>
          </a:p>
        </p:txBody>
      </p:sp>
      <p:sp>
        <p:nvSpPr>
          <p:cNvPr id="5" name="מציין מיקום של כותרת תחתונה 4"/>
          <p:cNvSpPr>
            <a:spLocks noGrp="1"/>
          </p:cNvSpPr>
          <p:nvPr>
            <p:ph type="ftr" sz="quarter" idx="11"/>
          </p:nvPr>
        </p:nvSpPr>
        <p:spPr/>
        <p:txBody>
          <a:bodyPr/>
          <a:lstStyle/>
          <a:p>
            <a:r>
              <a:rPr lang="en-US" dirty="0"/>
              <a:t>© 2017 Itay Kasre</a:t>
            </a:r>
          </a:p>
        </p:txBody>
      </p:sp>
      <p:sp>
        <p:nvSpPr>
          <p:cNvPr id="6" name="מציין מיקום של מספר שקופית 5"/>
          <p:cNvSpPr>
            <a:spLocks noGrp="1"/>
          </p:cNvSpPr>
          <p:nvPr>
            <p:ph type="sldNum" sz="quarter" idx="12"/>
          </p:nvPr>
        </p:nvSpPr>
        <p:spPr/>
        <p:txBody>
          <a:bodyPr/>
          <a:lstStyle/>
          <a:p>
            <a:fld id="{6EDEC3BC-0694-4586-AE63-02B4D54ABF43}"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כותרת אנכית וטקסט">
    <p:bg>
      <p:bgRef idx="1001">
        <a:schemeClr val="bg1"/>
      </p:bgRef>
    </p:bg>
    <p:spTree>
      <p:nvGrpSpPr>
        <p:cNvPr id="1" name=""/>
        <p:cNvGrpSpPr/>
        <p:nvPr/>
      </p:nvGrpSpPr>
      <p:grpSpPr>
        <a:xfrm>
          <a:off x="0" y="0"/>
          <a:ext cx="0" cy="0"/>
          <a:chOff x="0" y="0"/>
          <a:chExt cx="0" cy="0"/>
        </a:xfrm>
      </p:grpSpPr>
      <p:sp>
        <p:nvSpPr>
          <p:cNvPr id="2" name="כותרת אנכית 1"/>
          <p:cNvSpPr>
            <a:spLocks noGrp="1"/>
          </p:cNvSpPr>
          <p:nvPr>
            <p:ph type="title" orient="vert"/>
          </p:nvPr>
        </p:nvSpPr>
        <p:spPr>
          <a:xfrm>
            <a:off x="6553200" y="609600"/>
            <a:ext cx="2057400" cy="5516563"/>
          </a:xfrm>
        </p:spPr>
        <p:txBody>
          <a:bodyPr vert="eaVert"/>
          <a:lstStyle/>
          <a:p>
            <a:r>
              <a:rPr kumimoji="0" lang="he-IL"/>
              <a:t>לחץ כדי לערוך סגנון כותרת של תבנית בסיס</a:t>
            </a:r>
            <a:endParaRPr kumimoji="0" lang="en-US"/>
          </a:p>
        </p:txBody>
      </p:sp>
      <p:sp>
        <p:nvSpPr>
          <p:cNvPr id="3" name="מציין מיקום של טקסט אנכי 2"/>
          <p:cNvSpPr>
            <a:spLocks noGrp="1"/>
          </p:cNvSpPr>
          <p:nvPr>
            <p:ph type="body" orient="vert" idx="1"/>
          </p:nvPr>
        </p:nvSpPr>
        <p:spPr>
          <a:xfrm>
            <a:off x="457200" y="609600"/>
            <a:ext cx="5562600" cy="5516564"/>
          </a:xfrm>
        </p:spPr>
        <p:txBody>
          <a:bodyPr vert="eaVert"/>
          <a:lstStyle/>
          <a:p>
            <a:pPr lvl="0" eaLnBrk="1" latinLnBrk="0" hangingPunct="1"/>
            <a:r>
              <a:rPr lang="he-IL"/>
              <a:t>לחץ כדי לערוך סגנונות טקסט של תבנית בסיס</a:t>
            </a:r>
          </a:p>
          <a:p>
            <a:pPr lvl="1" eaLnBrk="1" latinLnBrk="0" hangingPunct="1"/>
            <a:r>
              <a:rPr lang="he-IL"/>
              <a:t>רמה שנייה</a:t>
            </a:r>
          </a:p>
          <a:p>
            <a:pPr lvl="2" eaLnBrk="1" latinLnBrk="0" hangingPunct="1"/>
            <a:r>
              <a:rPr lang="he-IL"/>
              <a:t>רמה שלישית</a:t>
            </a:r>
          </a:p>
          <a:p>
            <a:pPr lvl="3" eaLnBrk="1" latinLnBrk="0" hangingPunct="1"/>
            <a:r>
              <a:rPr lang="he-IL"/>
              <a:t>רמה רביעית</a:t>
            </a:r>
          </a:p>
          <a:p>
            <a:pPr lvl="4" eaLnBrk="1" latinLnBrk="0" hangingPunct="1"/>
            <a:r>
              <a:rPr lang="he-IL"/>
              <a:t>רמה חמישית</a:t>
            </a:r>
            <a:endParaRPr kumimoji="0" lang="en-US"/>
          </a:p>
        </p:txBody>
      </p:sp>
      <p:sp>
        <p:nvSpPr>
          <p:cNvPr id="4" name="מציין מיקום של תאריך 3"/>
          <p:cNvSpPr>
            <a:spLocks noGrp="1"/>
          </p:cNvSpPr>
          <p:nvPr>
            <p:ph type="dt" sz="half" idx="10"/>
          </p:nvPr>
        </p:nvSpPr>
        <p:spPr>
          <a:xfrm>
            <a:off x="6553200" y="6248402"/>
            <a:ext cx="2209800" cy="365125"/>
          </a:xfrm>
        </p:spPr>
        <p:txBody>
          <a:bodyPr/>
          <a:lstStyle/>
          <a:p>
            <a:endParaRPr lang="en-US" dirty="0"/>
          </a:p>
        </p:txBody>
      </p:sp>
      <p:sp>
        <p:nvSpPr>
          <p:cNvPr id="5" name="מציין מיקום של כותרת תחתונה 4"/>
          <p:cNvSpPr>
            <a:spLocks noGrp="1"/>
          </p:cNvSpPr>
          <p:nvPr>
            <p:ph type="ftr" sz="quarter" idx="11"/>
          </p:nvPr>
        </p:nvSpPr>
        <p:spPr>
          <a:xfrm>
            <a:off x="457201" y="6248207"/>
            <a:ext cx="5573483" cy="365125"/>
          </a:xfrm>
        </p:spPr>
        <p:txBody>
          <a:bodyPr/>
          <a:lstStyle/>
          <a:p>
            <a:r>
              <a:rPr lang="en-US" dirty="0"/>
              <a:t>© 2017 Itay Kasre</a:t>
            </a:r>
          </a:p>
        </p:txBody>
      </p:sp>
      <p:sp>
        <p:nvSpPr>
          <p:cNvPr id="7" name="מלבן 6"/>
          <p:cNvSpPr/>
          <p:nvPr/>
        </p:nvSpPr>
        <p:spPr bwMode="white">
          <a:xfrm>
            <a:off x="6096318" y="0"/>
            <a:ext cx="320040" cy="6858000"/>
          </a:xfrm>
          <a:prstGeom prst="rect">
            <a:avLst/>
          </a:prstGeom>
          <a:solidFill>
            <a:srgbClr val="FFFFFF"/>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dirty="0"/>
          </a:p>
        </p:txBody>
      </p:sp>
      <p:sp>
        <p:nvSpPr>
          <p:cNvPr id="8" name="מלבן 7"/>
          <p:cNvSpPr/>
          <p:nvPr/>
        </p:nvSpPr>
        <p:spPr>
          <a:xfrm>
            <a:off x="6142038" y="609600"/>
            <a:ext cx="228600" cy="6248400"/>
          </a:xfrm>
          <a:prstGeom prst="rect">
            <a:avLst/>
          </a:prstGeom>
          <a:solidFill>
            <a:schemeClr val="accent1"/>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dirty="0"/>
          </a:p>
        </p:txBody>
      </p:sp>
      <p:sp>
        <p:nvSpPr>
          <p:cNvPr id="9" name="מלבן 8"/>
          <p:cNvSpPr/>
          <p:nvPr/>
        </p:nvSpPr>
        <p:spPr>
          <a:xfrm>
            <a:off x="6142038" y="0"/>
            <a:ext cx="228600" cy="533400"/>
          </a:xfrm>
          <a:prstGeom prst="rect">
            <a:avLst/>
          </a:prstGeom>
          <a:solidFill>
            <a:schemeClr val="accent2"/>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dirty="0"/>
          </a:p>
        </p:txBody>
      </p:sp>
      <p:sp>
        <p:nvSpPr>
          <p:cNvPr id="6" name="מציין מיקום של מספר שקופית 5"/>
          <p:cNvSpPr>
            <a:spLocks noGrp="1"/>
          </p:cNvSpPr>
          <p:nvPr>
            <p:ph type="sldNum" sz="quarter" idx="12"/>
          </p:nvPr>
        </p:nvSpPr>
        <p:spPr>
          <a:xfrm rot="5400000">
            <a:off x="5989638" y="144462"/>
            <a:ext cx="533400" cy="244476"/>
          </a:xfrm>
        </p:spPr>
        <p:txBody>
          <a:bodyPr/>
          <a:lstStyle/>
          <a:p>
            <a:fld id="{6EDEC3BC-0694-4586-AE63-02B4D54ABF43}" type="slidenum">
              <a:rPr lang="en-US" smtClean="0"/>
              <a:pPr/>
              <a:t>‹#›</a:t>
            </a:fld>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כותרת ותוכן">
    <p:spTree>
      <p:nvGrpSpPr>
        <p:cNvPr id="1" name=""/>
        <p:cNvGrpSpPr/>
        <p:nvPr/>
      </p:nvGrpSpPr>
      <p:grpSpPr>
        <a:xfrm>
          <a:off x="0" y="0"/>
          <a:ext cx="0" cy="0"/>
          <a:chOff x="0" y="0"/>
          <a:chExt cx="0" cy="0"/>
        </a:xfrm>
      </p:grpSpPr>
      <p:sp>
        <p:nvSpPr>
          <p:cNvPr id="2" name="כותרת 1"/>
          <p:cNvSpPr>
            <a:spLocks noGrp="1"/>
          </p:cNvSpPr>
          <p:nvPr>
            <p:ph type="title"/>
          </p:nvPr>
        </p:nvSpPr>
        <p:spPr>
          <a:xfrm>
            <a:off x="612648" y="228600"/>
            <a:ext cx="8153400" cy="990600"/>
          </a:xfrm>
        </p:spPr>
        <p:txBody>
          <a:bodyPr/>
          <a:lstStyle/>
          <a:p>
            <a:r>
              <a:rPr kumimoji="0" lang="he-IL"/>
              <a:t>לחץ כדי לערוך סגנון כותרת של תבנית בסיס</a:t>
            </a:r>
            <a:endParaRPr kumimoji="0" lang="en-US"/>
          </a:p>
        </p:txBody>
      </p:sp>
      <p:sp>
        <p:nvSpPr>
          <p:cNvPr id="5" name="מציין מיקום של כותרת תחתונה 4"/>
          <p:cNvSpPr>
            <a:spLocks noGrp="1"/>
          </p:cNvSpPr>
          <p:nvPr>
            <p:ph type="ftr" sz="quarter" idx="11"/>
          </p:nvPr>
        </p:nvSpPr>
        <p:spPr>
          <a:xfrm>
            <a:off x="7557864" y="0"/>
            <a:ext cx="1586136" cy="365125"/>
          </a:xfrm>
        </p:spPr>
        <p:txBody>
          <a:bodyPr/>
          <a:lstStyle>
            <a:lvl1pPr algn="ctr">
              <a:defRPr/>
            </a:lvl1pPr>
          </a:lstStyle>
          <a:p>
            <a:r>
              <a:rPr lang="en-US" dirty="0"/>
              <a:t>© 2017 Itay Kasre</a:t>
            </a:r>
          </a:p>
        </p:txBody>
      </p:sp>
      <p:sp>
        <p:nvSpPr>
          <p:cNvPr id="6" name="מציין מיקום של מספר שקופית 5"/>
          <p:cNvSpPr>
            <a:spLocks noGrp="1"/>
          </p:cNvSpPr>
          <p:nvPr>
            <p:ph type="sldNum" sz="quarter" idx="12"/>
          </p:nvPr>
        </p:nvSpPr>
        <p:spPr/>
        <p:txBody>
          <a:bodyPr/>
          <a:lstStyle>
            <a:lvl1pPr>
              <a:defRPr>
                <a:solidFill>
                  <a:srgbClr val="FFFFFF"/>
                </a:solidFill>
              </a:defRPr>
            </a:lvl1pPr>
          </a:lstStyle>
          <a:p>
            <a:fld id="{6EDEC3BC-0694-4586-AE63-02B4D54ABF43}" type="slidenum">
              <a:rPr lang="en-US" smtClean="0"/>
              <a:pPr/>
              <a:t>‹#›</a:t>
            </a:fld>
            <a:endParaRPr lang="en-US" dirty="0"/>
          </a:p>
        </p:txBody>
      </p:sp>
      <p:sp>
        <p:nvSpPr>
          <p:cNvPr id="8" name="מציין מיקום תוכן 7"/>
          <p:cNvSpPr>
            <a:spLocks noGrp="1"/>
          </p:cNvSpPr>
          <p:nvPr>
            <p:ph sz="quarter" idx="1"/>
          </p:nvPr>
        </p:nvSpPr>
        <p:spPr>
          <a:xfrm>
            <a:off x="612648" y="1600200"/>
            <a:ext cx="8153400" cy="4495800"/>
          </a:xfrm>
        </p:spPr>
        <p:txBody>
          <a:bodyPr/>
          <a:lstStyle/>
          <a:p>
            <a:pPr lvl="0" eaLnBrk="1" latinLnBrk="0" hangingPunct="1"/>
            <a:r>
              <a:rPr lang="he-IL"/>
              <a:t>לחץ כדי לערוך סגנונות טקסט של תבנית בסיס</a:t>
            </a:r>
          </a:p>
          <a:p>
            <a:pPr lvl="1" eaLnBrk="1" latinLnBrk="0" hangingPunct="1"/>
            <a:r>
              <a:rPr lang="he-IL"/>
              <a:t>רמה שנייה</a:t>
            </a:r>
          </a:p>
          <a:p>
            <a:pPr lvl="2" eaLnBrk="1" latinLnBrk="0" hangingPunct="1"/>
            <a:r>
              <a:rPr lang="he-IL"/>
              <a:t>רמה שלישית</a:t>
            </a:r>
          </a:p>
          <a:p>
            <a:pPr lvl="3" eaLnBrk="1" latinLnBrk="0" hangingPunct="1"/>
            <a:r>
              <a:rPr lang="he-IL"/>
              <a:t>רמה רביעית</a:t>
            </a:r>
          </a:p>
          <a:p>
            <a:pPr lvl="4" eaLnBrk="1" latinLnBrk="0" hangingPunct="1"/>
            <a:r>
              <a:rPr lang="he-IL"/>
              <a:t>רמה חמישית</a:t>
            </a:r>
            <a:endParaRPr kumimoji="0" lang="en-US"/>
          </a:p>
        </p:txBody>
      </p:sp>
      <p:sp>
        <p:nvSpPr>
          <p:cNvPr id="7" name="מציין מיקום של מספר שקופית 28"/>
          <p:cNvSpPr txBox="1">
            <a:spLocks/>
          </p:cNvSpPr>
          <p:nvPr userDrawn="1"/>
        </p:nvSpPr>
        <p:spPr>
          <a:xfrm>
            <a:off x="8244408" y="6381328"/>
            <a:ext cx="838200" cy="381000"/>
          </a:xfrm>
          <a:prstGeom prst="rect">
            <a:avLst/>
          </a:prstGeom>
        </p:spPr>
        <p:txBody>
          <a:bodyPr vert="horz" anchor="ctr" anchorCtr="0">
            <a:normAutofit/>
          </a:bodyPr>
          <a:lstStyle>
            <a:defPPr>
              <a:defRPr lang="en-US"/>
            </a:defPPr>
            <a:lvl1pPr marL="0" algn="ctr" defTabSz="914400" rtl="0" eaLnBrk="1" latinLnBrk="0" hangingPunct="1">
              <a:defRPr kumimoji="0" sz="1400" b="1" kern="1200">
                <a:solidFill>
                  <a:schemeClr val="tx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6EDEC3BC-0694-4586-AE63-02B4D54ABF43}"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כותרת מקטע עליונה">
    <p:bg>
      <p:bgRef idx="1003">
        <a:schemeClr val="bg1"/>
      </p:bgRef>
    </p:bg>
    <p:spTree>
      <p:nvGrpSpPr>
        <p:cNvPr id="1" name=""/>
        <p:cNvGrpSpPr/>
        <p:nvPr/>
      </p:nvGrpSpPr>
      <p:grpSpPr>
        <a:xfrm>
          <a:off x="0" y="0"/>
          <a:ext cx="0" cy="0"/>
          <a:chOff x="0" y="0"/>
          <a:chExt cx="0" cy="0"/>
        </a:xfrm>
      </p:grpSpPr>
      <p:sp>
        <p:nvSpPr>
          <p:cNvPr id="3" name="מציין מיקום טקסט 2"/>
          <p:cNvSpPr>
            <a:spLocks noGrp="1"/>
          </p:cNvSpPr>
          <p:nvPr>
            <p:ph type="body" idx="1"/>
          </p:nvPr>
        </p:nvSpPr>
        <p:spPr>
          <a:xfrm>
            <a:off x="1371600" y="2743200"/>
            <a:ext cx="7123113" cy="1673225"/>
          </a:xfrm>
        </p:spPr>
        <p:txBody>
          <a:bodyPr anchor="t"/>
          <a:lstStyle>
            <a:lvl1pPr marL="0" indent="0">
              <a:buNone/>
              <a:defRPr sz="280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he-IL"/>
              <a:t>לחץ כדי לערוך סגנונות טקסט של תבנית בסיס</a:t>
            </a:r>
          </a:p>
        </p:txBody>
      </p:sp>
      <p:sp>
        <p:nvSpPr>
          <p:cNvPr id="7" name="מלבן 6"/>
          <p:cNvSpPr/>
          <p:nvPr/>
        </p:nvSpPr>
        <p:spPr bwMode="white">
          <a:xfrm>
            <a:off x="0" y="1524000"/>
            <a:ext cx="9144000" cy="1143000"/>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8" name="מלבן 7"/>
          <p:cNvSpPr/>
          <p:nvPr/>
        </p:nvSpPr>
        <p:spPr>
          <a:xfrm>
            <a:off x="0" y="1600200"/>
            <a:ext cx="1295400" cy="99060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9" name="מלבן 8"/>
          <p:cNvSpPr/>
          <p:nvPr/>
        </p:nvSpPr>
        <p:spPr>
          <a:xfrm>
            <a:off x="1371600" y="1600200"/>
            <a:ext cx="7772400" cy="990600"/>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 name="כותרת 1"/>
          <p:cNvSpPr>
            <a:spLocks noGrp="1"/>
          </p:cNvSpPr>
          <p:nvPr>
            <p:ph type="title"/>
          </p:nvPr>
        </p:nvSpPr>
        <p:spPr>
          <a:xfrm>
            <a:off x="1371600" y="1600200"/>
            <a:ext cx="7620000" cy="990600"/>
          </a:xfrm>
        </p:spPr>
        <p:txBody>
          <a:bodyPr/>
          <a:lstStyle>
            <a:lvl1pPr algn="l">
              <a:buNone/>
              <a:defRPr sz="4400" b="0" cap="none">
                <a:solidFill>
                  <a:srgbClr val="FFFFFF"/>
                </a:solidFill>
              </a:defRPr>
            </a:lvl1pPr>
          </a:lstStyle>
          <a:p>
            <a:r>
              <a:rPr kumimoji="0" lang="he-IL"/>
              <a:t>לחץ כדי לערוך סגנון כותרת של תבנית בסיס</a:t>
            </a:r>
            <a:endParaRPr kumimoji="0" lang="en-US"/>
          </a:p>
        </p:txBody>
      </p:sp>
      <p:sp>
        <p:nvSpPr>
          <p:cNvPr id="12" name="מציין מיקום של תאריך 11"/>
          <p:cNvSpPr>
            <a:spLocks noGrp="1"/>
          </p:cNvSpPr>
          <p:nvPr>
            <p:ph type="dt" sz="half" idx="10"/>
          </p:nvPr>
        </p:nvSpPr>
        <p:spPr/>
        <p:txBody>
          <a:bodyPr/>
          <a:lstStyle/>
          <a:p>
            <a:endParaRPr lang="en-US" dirty="0"/>
          </a:p>
        </p:txBody>
      </p:sp>
      <p:sp>
        <p:nvSpPr>
          <p:cNvPr id="13" name="מציין מיקום של מספר שקופית 12"/>
          <p:cNvSpPr>
            <a:spLocks noGrp="1"/>
          </p:cNvSpPr>
          <p:nvPr>
            <p:ph type="sldNum" sz="quarter" idx="11"/>
          </p:nvPr>
        </p:nvSpPr>
        <p:spPr>
          <a:xfrm>
            <a:off x="0" y="1752600"/>
            <a:ext cx="1295400" cy="701676"/>
          </a:xfrm>
        </p:spPr>
        <p:txBody>
          <a:bodyPr>
            <a:noAutofit/>
          </a:bodyPr>
          <a:lstStyle>
            <a:lvl1pPr>
              <a:defRPr sz="2400">
                <a:solidFill>
                  <a:srgbClr val="FFFFFF"/>
                </a:solidFill>
              </a:defRPr>
            </a:lvl1pPr>
          </a:lstStyle>
          <a:p>
            <a:fld id="{6EDEC3BC-0694-4586-AE63-02B4D54ABF43}" type="slidenum">
              <a:rPr lang="en-US" smtClean="0"/>
              <a:pPr/>
              <a:t>‹#›</a:t>
            </a:fld>
            <a:endParaRPr lang="en-US" dirty="0"/>
          </a:p>
        </p:txBody>
      </p:sp>
      <p:sp>
        <p:nvSpPr>
          <p:cNvPr id="14" name="מציין מיקום של כותרת תחתונה 13"/>
          <p:cNvSpPr>
            <a:spLocks noGrp="1"/>
          </p:cNvSpPr>
          <p:nvPr>
            <p:ph type="ftr" sz="quarter" idx="12"/>
          </p:nvPr>
        </p:nvSpPr>
        <p:spPr/>
        <p:txBody>
          <a:bodyPr/>
          <a:lstStyle/>
          <a:p>
            <a:r>
              <a:rPr lang="en-US" dirty="0"/>
              <a:t>© 2017 Itay Kasre</a:t>
            </a:r>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שני תכנים">
    <p:spTree>
      <p:nvGrpSpPr>
        <p:cNvPr id="1" name=""/>
        <p:cNvGrpSpPr/>
        <p:nvPr/>
      </p:nvGrpSpPr>
      <p:grpSpPr>
        <a:xfrm>
          <a:off x="0" y="0"/>
          <a:ext cx="0" cy="0"/>
          <a:chOff x="0" y="0"/>
          <a:chExt cx="0" cy="0"/>
        </a:xfrm>
      </p:grpSpPr>
      <p:sp>
        <p:nvSpPr>
          <p:cNvPr id="2" name="כותרת 1"/>
          <p:cNvSpPr>
            <a:spLocks noGrp="1"/>
          </p:cNvSpPr>
          <p:nvPr>
            <p:ph type="title"/>
          </p:nvPr>
        </p:nvSpPr>
        <p:spPr/>
        <p:txBody>
          <a:bodyPr/>
          <a:lstStyle/>
          <a:p>
            <a:r>
              <a:rPr kumimoji="0" lang="he-IL"/>
              <a:t>לחץ כדי לערוך סגנון כותרת של תבנית בסיס</a:t>
            </a:r>
            <a:endParaRPr kumimoji="0" lang="en-US"/>
          </a:p>
        </p:txBody>
      </p:sp>
      <p:sp>
        <p:nvSpPr>
          <p:cNvPr id="9" name="מציין מיקום תוכן 8"/>
          <p:cNvSpPr>
            <a:spLocks noGrp="1"/>
          </p:cNvSpPr>
          <p:nvPr>
            <p:ph sz="quarter" idx="1"/>
          </p:nvPr>
        </p:nvSpPr>
        <p:spPr>
          <a:xfrm>
            <a:off x="609600" y="1589567"/>
            <a:ext cx="3886200" cy="4572000"/>
          </a:xfrm>
        </p:spPr>
        <p:txBody>
          <a:bodyPr/>
          <a:lstStyle/>
          <a:p>
            <a:pPr lvl="0" eaLnBrk="1" latinLnBrk="0" hangingPunct="1"/>
            <a:r>
              <a:rPr lang="he-IL"/>
              <a:t>לחץ כדי לערוך סגנונות טקסט של תבנית בסיס</a:t>
            </a:r>
          </a:p>
          <a:p>
            <a:pPr lvl="1" eaLnBrk="1" latinLnBrk="0" hangingPunct="1"/>
            <a:r>
              <a:rPr lang="he-IL"/>
              <a:t>רמה שנייה</a:t>
            </a:r>
          </a:p>
          <a:p>
            <a:pPr lvl="2" eaLnBrk="1" latinLnBrk="0" hangingPunct="1"/>
            <a:r>
              <a:rPr lang="he-IL"/>
              <a:t>רמה שלישית</a:t>
            </a:r>
          </a:p>
          <a:p>
            <a:pPr lvl="3" eaLnBrk="1" latinLnBrk="0" hangingPunct="1"/>
            <a:r>
              <a:rPr lang="he-IL"/>
              <a:t>רמה רביעית</a:t>
            </a:r>
          </a:p>
          <a:p>
            <a:pPr lvl="4" eaLnBrk="1" latinLnBrk="0" hangingPunct="1"/>
            <a:r>
              <a:rPr lang="he-IL"/>
              <a:t>רמה חמישית</a:t>
            </a:r>
            <a:endParaRPr kumimoji="0" lang="en-US"/>
          </a:p>
        </p:txBody>
      </p:sp>
      <p:sp>
        <p:nvSpPr>
          <p:cNvPr id="11" name="מציין מיקום תוכן 10"/>
          <p:cNvSpPr>
            <a:spLocks noGrp="1"/>
          </p:cNvSpPr>
          <p:nvPr>
            <p:ph sz="quarter" idx="2"/>
          </p:nvPr>
        </p:nvSpPr>
        <p:spPr>
          <a:xfrm>
            <a:off x="4844901" y="1589567"/>
            <a:ext cx="3886200" cy="4572000"/>
          </a:xfrm>
        </p:spPr>
        <p:txBody>
          <a:bodyPr/>
          <a:lstStyle/>
          <a:p>
            <a:pPr lvl="0" eaLnBrk="1" latinLnBrk="0" hangingPunct="1"/>
            <a:r>
              <a:rPr lang="he-IL"/>
              <a:t>לחץ כדי לערוך סגנונות טקסט של תבנית בסיס</a:t>
            </a:r>
          </a:p>
          <a:p>
            <a:pPr lvl="1" eaLnBrk="1" latinLnBrk="0" hangingPunct="1"/>
            <a:r>
              <a:rPr lang="he-IL"/>
              <a:t>רמה שנייה</a:t>
            </a:r>
          </a:p>
          <a:p>
            <a:pPr lvl="2" eaLnBrk="1" latinLnBrk="0" hangingPunct="1"/>
            <a:r>
              <a:rPr lang="he-IL"/>
              <a:t>רמה שלישית</a:t>
            </a:r>
          </a:p>
          <a:p>
            <a:pPr lvl="3" eaLnBrk="1" latinLnBrk="0" hangingPunct="1"/>
            <a:r>
              <a:rPr lang="he-IL"/>
              <a:t>רמה רביעית</a:t>
            </a:r>
          </a:p>
          <a:p>
            <a:pPr lvl="4" eaLnBrk="1" latinLnBrk="0" hangingPunct="1"/>
            <a:r>
              <a:rPr lang="he-IL"/>
              <a:t>רמה חמישית</a:t>
            </a:r>
            <a:endParaRPr kumimoji="0" lang="en-US"/>
          </a:p>
        </p:txBody>
      </p:sp>
      <p:sp>
        <p:nvSpPr>
          <p:cNvPr id="8" name="מציין מיקום של תאריך 7"/>
          <p:cNvSpPr>
            <a:spLocks noGrp="1"/>
          </p:cNvSpPr>
          <p:nvPr>
            <p:ph type="dt" sz="half" idx="15"/>
          </p:nvPr>
        </p:nvSpPr>
        <p:spPr/>
        <p:txBody>
          <a:bodyPr rtlCol="0"/>
          <a:lstStyle/>
          <a:p>
            <a:endParaRPr lang="en-US" dirty="0"/>
          </a:p>
        </p:txBody>
      </p:sp>
      <p:sp>
        <p:nvSpPr>
          <p:cNvPr id="10" name="מציין מיקום של מספר שקופית 9"/>
          <p:cNvSpPr>
            <a:spLocks noGrp="1"/>
          </p:cNvSpPr>
          <p:nvPr>
            <p:ph type="sldNum" sz="quarter" idx="16"/>
          </p:nvPr>
        </p:nvSpPr>
        <p:spPr/>
        <p:txBody>
          <a:bodyPr rtlCol="0"/>
          <a:lstStyle/>
          <a:p>
            <a:fld id="{6EDEC3BC-0694-4586-AE63-02B4D54ABF43}" type="slidenum">
              <a:rPr lang="en-US" smtClean="0"/>
              <a:pPr/>
              <a:t>‹#›</a:t>
            </a:fld>
            <a:endParaRPr lang="en-US" dirty="0"/>
          </a:p>
        </p:txBody>
      </p:sp>
      <p:sp>
        <p:nvSpPr>
          <p:cNvPr id="12" name="מציין מיקום של כותרת תחתונה 11"/>
          <p:cNvSpPr>
            <a:spLocks noGrp="1"/>
          </p:cNvSpPr>
          <p:nvPr>
            <p:ph type="ftr" sz="quarter" idx="17"/>
          </p:nvPr>
        </p:nvSpPr>
        <p:spPr/>
        <p:txBody>
          <a:bodyPr rtlCol="0"/>
          <a:lstStyle/>
          <a:p>
            <a:r>
              <a:rPr lang="en-US" dirty="0"/>
              <a:t>© 2017 Itay Kasre</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השוואה">
    <p:spTree>
      <p:nvGrpSpPr>
        <p:cNvPr id="1" name=""/>
        <p:cNvGrpSpPr/>
        <p:nvPr/>
      </p:nvGrpSpPr>
      <p:grpSpPr>
        <a:xfrm>
          <a:off x="0" y="0"/>
          <a:ext cx="0" cy="0"/>
          <a:chOff x="0" y="0"/>
          <a:chExt cx="0" cy="0"/>
        </a:xfrm>
      </p:grpSpPr>
      <p:sp>
        <p:nvSpPr>
          <p:cNvPr id="2" name="כותרת 1"/>
          <p:cNvSpPr>
            <a:spLocks noGrp="1"/>
          </p:cNvSpPr>
          <p:nvPr>
            <p:ph type="title"/>
          </p:nvPr>
        </p:nvSpPr>
        <p:spPr>
          <a:xfrm>
            <a:off x="533400" y="273050"/>
            <a:ext cx="8153400" cy="869950"/>
          </a:xfrm>
        </p:spPr>
        <p:txBody>
          <a:bodyPr anchor="ctr"/>
          <a:lstStyle>
            <a:lvl1pPr>
              <a:defRPr/>
            </a:lvl1pPr>
          </a:lstStyle>
          <a:p>
            <a:r>
              <a:rPr kumimoji="0" lang="he-IL"/>
              <a:t>לחץ כדי לערוך סגנון כותרת של תבנית בסיס</a:t>
            </a:r>
            <a:endParaRPr kumimoji="0" lang="en-US"/>
          </a:p>
        </p:txBody>
      </p:sp>
      <p:sp>
        <p:nvSpPr>
          <p:cNvPr id="11" name="מציין מיקום תוכן 10"/>
          <p:cNvSpPr>
            <a:spLocks noGrp="1"/>
          </p:cNvSpPr>
          <p:nvPr>
            <p:ph sz="quarter" idx="2"/>
          </p:nvPr>
        </p:nvSpPr>
        <p:spPr>
          <a:xfrm>
            <a:off x="609600" y="2438400"/>
            <a:ext cx="3886200" cy="3581400"/>
          </a:xfrm>
        </p:spPr>
        <p:txBody>
          <a:bodyPr/>
          <a:lstStyle/>
          <a:p>
            <a:pPr lvl="0" eaLnBrk="1" latinLnBrk="0" hangingPunct="1"/>
            <a:r>
              <a:rPr lang="he-IL"/>
              <a:t>לחץ כדי לערוך סגנונות טקסט של תבנית בסיס</a:t>
            </a:r>
          </a:p>
          <a:p>
            <a:pPr lvl="1" eaLnBrk="1" latinLnBrk="0" hangingPunct="1"/>
            <a:r>
              <a:rPr lang="he-IL"/>
              <a:t>רמה שנייה</a:t>
            </a:r>
          </a:p>
          <a:p>
            <a:pPr lvl="2" eaLnBrk="1" latinLnBrk="0" hangingPunct="1"/>
            <a:r>
              <a:rPr lang="he-IL"/>
              <a:t>רמה שלישית</a:t>
            </a:r>
          </a:p>
          <a:p>
            <a:pPr lvl="3" eaLnBrk="1" latinLnBrk="0" hangingPunct="1"/>
            <a:r>
              <a:rPr lang="he-IL"/>
              <a:t>רמה רביעית</a:t>
            </a:r>
          </a:p>
          <a:p>
            <a:pPr lvl="4" eaLnBrk="1" latinLnBrk="0" hangingPunct="1"/>
            <a:r>
              <a:rPr lang="he-IL"/>
              <a:t>רמה חמישית</a:t>
            </a:r>
            <a:endParaRPr kumimoji="0" lang="en-US"/>
          </a:p>
        </p:txBody>
      </p:sp>
      <p:sp>
        <p:nvSpPr>
          <p:cNvPr id="13" name="מציין מיקום תוכן 12"/>
          <p:cNvSpPr>
            <a:spLocks noGrp="1"/>
          </p:cNvSpPr>
          <p:nvPr>
            <p:ph sz="quarter" idx="4"/>
          </p:nvPr>
        </p:nvSpPr>
        <p:spPr>
          <a:xfrm>
            <a:off x="4800600" y="2438400"/>
            <a:ext cx="3886200" cy="3581400"/>
          </a:xfrm>
        </p:spPr>
        <p:txBody>
          <a:bodyPr/>
          <a:lstStyle/>
          <a:p>
            <a:pPr lvl="0" eaLnBrk="1" latinLnBrk="0" hangingPunct="1"/>
            <a:r>
              <a:rPr lang="he-IL"/>
              <a:t>לחץ כדי לערוך סגנונות טקסט של תבנית בסיס</a:t>
            </a:r>
          </a:p>
          <a:p>
            <a:pPr lvl="1" eaLnBrk="1" latinLnBrk="0" hangingPunct="1"/>
            <a:r>
              <a:rPr lang="he-IL"/>
              <a:t>רמה שנייה</a:t>
            </a:r>
          </a:p>
          <a:p>
            <a:pPr lvl="2" eaLnBrk="1" latinLnBrk="0" hangingPunct="1"/>
            <a:r>
              <a:rPr lang="he-IL"/>
              <a:t>רמה שלישית</a:t>
            </a:r>
          </a:p>
          <a:p>
            <a:pPr lvl="3" eaLnBrk="1" latinLnBrk="0" hangingPunct="1"/>
            <a:r>
              <a:rPr lang="he-IL"/>
              <a:t>רמה רביעית</a:t>
            </a:r>
          </a:p>
          <a:p>
            <a:pPr lvl="4" eaLnBrk="1" latinLnBrk="0" hangingPunct="1"/>
            <a:r>
              <a:rPr lang="he-IL"/>
              <a:t>רמה חמישית</a:t>
            </a:r>
            <a:endParaRPr kumimoji="0" lang="en-US"/>
          </a:p>
        </p:txBody>
      </p:sp>
      <p:sp>
        <p:nvSpPr>
          <p:cNvPr id="10" name="מציין מיקום של תאריך 9"/>
          <p:cNvSpPr>
            <a:spLocks noGrp="1"/>
          </p:cNvSpPr>
          <p:nvPr>
            <p:ph type="dt" sz="half" idx="15"/>
          </p:nvPr>
        </p:nvSpPr>
        <p:spPr/>
        <p:txBody>
          <a:bodyPr rtlCol="0"/>
          <a:lstStyle/>
          <a:p>
            <a:endParaRPr lang="en-US" dirty="0"/>
          </a:p>
        </p:txBody>
      </p:sp>
      <p:sp>
        <p:nvSpPr>
          <p:cNvPr id="12" name="מציין מיקום של מספר שקופית 11"/>
          <p:cNvSpPr>
            <a:spLocks noGrp="1"/>
          </p:cNvSpPr>
          <p:nvPr>
            <p:ph type="sldNum" sz="quarter" idx="16"/>
          </p:nvPr>
        </p:nvSpPr>
        <p:spPr/>
        <p:txBody>
          <a:bodyPr rtlCol="0"/>
          <a:lstStyle/>
          <a:p>
            <a:fld id="{6EDEC3BC-0694-4586-AE63-02B4D54ABF43}" type="slidenum">
              <a:rPr lang="en-US" smtClean="0"/>
              <a:pPr/>
              <a:t>‹#›</a:t>
            </a:fld>
            <a:endParaRPr lang="en-US" dirty="0"/>
          </a:p>
        </p:txBody>
      </p:sp>
      <p:sp>
        <p:nvSpPr>
          <p:cNvPr id="14" name="מציין מיקום של כותרת תחתונה 13"/>
          <p:cNvSpPr>
            <a:spLocks noGrp="1"/>
          </p:cNvSpPr>
          <p:nvPr>
            <p:ph type="ftr" sz="quarter" idx="17"/>
          </p:nvPr>
        </p:nvSpPr>
        <p:spPr/>
        <p:txBody>
          <a:bodyPr rtlCol="0"/>
          <a:lstStyle/>
          <a:p>
            <a:r>
              <a:rPr lang="en-US" dirty="0"/>
              <a:t>© 2017 Itay Kasre</a:t>
            </a:r>
          </a:p>
        </p:txBody>
      </p:sp>
      <p:sp>
        <p:nvSpPr>
          <p:cNvPr id="16" name="מציין מיקום טקסט 15"/>
          <p:cNvSpPr>
            <a:spLocks noGrp="1"/>
          </p:cNvSpPr>
          <p:nvPr>
            <p:ph type="body" sz="quarter" idx="1"/>
          </p:nvPr>
        </p:nvSpPr>
        <p:spPr>
          <a:xfrm>
            <a:off x="609600" y="1752600"/>
            <a:ext cx="3886200" cy="640080"/>
          </a:xfrm>
          <a:solidFill>
            <a:schemeClr val="accent2"/>
          </a:solidFill>
        </p:spPr>
        <p:txBody>
          <a:bodyPr rtlCol="0" anchor="ctr"/>
          <a:lstStyle>
            <a:lvl1pPr marL="0" indent="0">
              <a:buFontTx/>
              <a:buNone/>
              <a:defRPr sz="2000" b="1">
                <a:solidFill>
                  <a:srgbClr val="FFFFFF"/>
                </a:solidFill>
              </a:defRPr>
            </a:lvl1pPr>
          </a:lstStyle>
          <a:p>
            <a:pPr lvl="0" eaLnBrk="1" latinLnBrk="0" hangingPunct="1"/>
            <a:r>
              <a:rPr kumimoji="0" lang="he-IL"/>
              <a:t>לחץ כדי לערוך סגנונות טקסט של תבנית בסיס</a:t>
            </a:r>
          </a:p>
        </p:txBody>
      </p:sp>
      <p:sp>
        <p:nvSpPr>
          <p:cNvPr id="15" name="מציין מיקום טקסט 14"/>
          <p:cNvSpPr>
            <a:spLocks noGrp="1"/>
          </p:cNvSpPr>
          <p:nvPr>
            <p:ph type="body" sz="quarter" idx="3"/>
          </p:nvPr>
        </p:nvSpPr>
        <p:spPr>
          <a:xfrm>
            <a:off x="4800600" y="1752600"/>
            <a:ext cx="3886200" cy="640080"/>
          </a:xfrm>
          <a:solidFill>
            <a:schemeClr val="accent4"/>
          </a:solidFill>
        </p:spPr>
        <p:txBody>
          <a:bodyPr rtlCol="0" anchor="ctr"/>
          <a:lstStyle>
            <a:lvl1pPr marL="0" indent="0">
              <a:buFontTx/>
              <a:buNone/>
              <a:defRPr sz="2000" b="1">
                <a:solidFill>
                  <a:srgbClr val="FFFFFF"/>
                </a:solidFill>
              </a:defRPr>
            </a:lvl1pPr>
          </a:lstStyle>
          <a:p>
            <a:pPr lvl="0" eaLnBrk="1" latinLnBrk="0" hangingPunct="1"/>
            <a:r>
              <a:rPr kumimoji="0" lang="he-IL"/>
              <a:t>לחץ כדי לערוך סגנונות טקסט של תבנית בסיס</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כותרת בלבד">
    <p:spTree>
      <p:nvGrpSpPr>
        <p:cNvPr id="1" name=""/>
        <p:cNvGrpSpPr/>
        <p:nvPr/>
      </p:nvGrpSpPr>
      <p:grpSpPr>
        <a:xfrm>
          <a:off x="0" y="0"/>
          <a:ext cx="0" cy="0"/>
          <a:chOff x="0" y="0"/>
          <a:chExt cx="0" cy="0"/>
        </a:xfrm>
      </p:grpSpPr>
      <p:sp>
        <p:nvSpPr>
          <p:cNvPr id="2" name="כותרת 1"/>
          <p:cNvSpPr>
            <a:spLocks noGrp="1"/>
          </p:cNvSpPr>
          <p:nvPr>
            <p:ph type="title"/>
          </p:nvPr>
        </p:nvSpPr>
        <p:spPr/>
        <p:txBody>
          <a:bodyPr/>
          <a:lstStyle/>
          <a:p>
            <a:r>
              <a:rPr kumimoji="0" lang="he-IL"/>
              <a:t>לחץ כדי לערוך סגנון כותרת של תבנית בסיס</a:t>
            </a:r>
            <a:endParaRPr kumimoji="0" lang="en-US"/>
          </a:p>
        </p:txBody>
      </p:sp>
      <p:sp>
        <p:nvSpPr>
          <p:cNvPr id="3" name="מציין מיקום של תאריך 2"/>
          <p:cNvSpPr>
            <a:spLocks noGrp="1"/>
          </p:cNvSpPr>
          <p:nvPr>
            <p:ph type="dt" sz="half" idx="10"/>
          </p:nvPr>
        </p:nvSpPr>
        <p:spPr/>
        <p:txBody>
          <a:bodyPr/>
          <a:lstStyle/>
          <a:p>
            <a:endParaRPr lang="en-US" dirty="0"/>
          </a:p>
        </p:txBody>
      </p:sp>
      <p:sp>
        <p:nvSpPr>
          <p:cNvPr id="4" name="מציין מיקום של כותרת תחתונה 3"/>
          <p:cNvSpPr>
            <a:spLocks noGrp="1"/>
          </p:cNvSpPr>
          <p:nvPr>
            <p:ph type="ftr" sz="quarter" idx="11"/>
          </p:nvPr>
        </p:nvSpPr>
        <p:spPr/>
        <p:txBody>
          <a:bodyPr/>
          <a:lstStyle/>
          <a:p>
            <a:r>
              <a:rPr lang="en-US" dirty="0"/>
              <a:t>© 2017 Itay Kasre</a:t>
            </a:r>
          </a:p>
        </p:txBody>
      </p:sp>
      <p:sp>
        <p:nvSpPr>
          <p:cNvPr id="5" name="מציין מיקום של מספר שקופית 4"/>
          <p:cNvSpPr>
            <a:spLocks noGrp="1"/>
          </p:cNvSpPr>
          <p:nvPr>
            <p:ph type="sldNum" sz="quarter" idx="12"/>
          </p:nvPr>
        </p:nvSpPr>
        <p:spPr/>
        <p:txBody>
          <a:bodyPr/>
          <a:lstStyle>
            <a:lvl1pPr>
              <a:defRPr>
                <a:solidFill>
                  <a:srgbClr val="FFFFFF"/>
                </a:solidFill>
              </a:defRPr>
            </a:lvl1pPr>
          </a:lstStyle>
          <a:p>
            <a:fld id="{6EDEC3BC-0694-4586-AE63-02B4D54ABF43}"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ריק">
    <p:spTree>
      <p:nvGrpSpPr>
        <p:cNvPr id="1" name=""/>
        <p:cNvGrpSpPr/>
        <p:nvPr/>
      </p:nvGrpSpPr>
      <p:grpSpPr>
        <a:xfrm>
          <a:off x="0" y="0"/>
          <a:ext cx="0" cy="0"/>
          <a:chOff x="0" y="0"/>
          <a:chExt cx="0" cy="0"/>
        </a:xfrm>
      </p:grpSpPr>
      <p:sp>
        <p:nvSpPr>
          <p:cNvPr id="2" name="מציין מיקום של תאריך 1"/>
          <p:cNvSpPr>
            <a:spLocks noGrp="1"/>
          </p:cNvSpPr>
          <p:nvPr>
            <p:ph type="dt" sz="half" idx="10"/>
          </p:nvPr>
        </p:nvSpPr>
        <p:spPr/>
        <p:txBody>
          <a:bodyPr/>
          <a:lstStyle/>
          <a:p>
            <a:endParaRPr lang="en-US" dirty="0"/>
          </a:p>
        </p:txBody>
      </p:sp>
      <p:sp>
        <p:nvSpPr>
          <p:cNvPr id="3" name="מציין מיקום של כותרת תחתונה 2"/>
          <p:cNvSpPr>
            <a:spLocks noGrp="1"/>
          </p:cNvSpPr>
          <p:nvPr>
            <p:ph type="ftr" sz="quarter" idx="11"/>
          </p:nvPr>
        </p:nvSpPr>
        <p:spPr/>
        <p:txBody>
          <a:bodyPr/>
          <a:lstStyle/>
          <a:p>
            <a:r>
              <a:rPr lang="en-US" dirty="0"/>
              <a:t>© 2017 Itay Kasre</a:t>
            </a:r>
          </a:p>
        </p:txBody>
      </p:sp>
      <p:sp>
        <p:nvSpPr>
          <p:cNvPr id="4" name="מציין מיקום של מספר שקופית 3"/>
          <p:cNvSpPr>
            <a:spLocks noGrp="1"/>
          </p:cNvSpPr>
          <p:nvPr>
            <p:ph type="sldNum" sz="quarter" idx="12"/>
          </p:nvPr>
        </p:nvSpPr>
        <p:spPr>
          <a:xfrm>
            <a:off x="0" y="6248400"/>
            <a:ext cx="533400" cy="381000"/>
          </a:xfrm>
        </p:spPr>
        <p:txBody>
          <a:bodyPr/>
          <a:lstStyle>
            <a:lvl1pPr>
              <a:defRPr>
                <a:solidFill>
                  <a:schemeClr val="tx2"/>
                </a:solidFill>
              </a:defRPr>
            </a:lvl1pPr>
          </a:lstStyle>
          <a:p>
            <a:fld id="{6EDEC3BC-0694-4586-AE63-02B4D54ABF43}"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תוכן עם כיתוב">
    <p:spTree>
      <p:nvGrpSpPr>
        <p:cNvPr id="1" name=""/>
        <p:cNvGrpSpPr/>
        <p:nvPr/>
      </p:nvGrpSpPr>
      <p:grpSpPr>
        <a:xfrm>
          <a:off x="0" y="0"/>
          <a:ext cx="0" cy="0"/>
          <a:chOff x="0" y="0"/>
          <a:chExt cx="0" cy="0"/>
        </a:xfrm>
      </p:grpSpPr>
      <p:sp>
        <p:nvSpPr>
          <p:cNvPr id="2" name="כותרת 1"/>
          <p:cNvSpPr>
            <a:spLocks noGrp="1"/>
          </p:cNvSpPr>
          <p:nvPr>
            <p:ph type="title"/>
          </p:nvPr>
        </p:nvSpPr>
        <p:spPr>
          <a:xfrm>
            <a:off x="609600" y="273050"/>
            <a:ext cx="8077200" cy="869950"/>
          </a:xfrm>
        </p:spPr>
        <p:txBody>
          <a:bodyPr anchor="ctr"/>
          <a:lstStyle>
            <a:lvl1pPr algn="l">
              <a:buNone/>
              <a:defRPr sz="4400" b="0"/>
            </a:lvl1pPr>
          </a:lstStyle>
          <a:p>
            <a:r>
              <a:rPr kumimoji="0" lang="he-IL"/>
              <a:t>לחץ כדי לערוך סגנון כותרת של תבנית בסיס</a:t>
            </a:r>
            <a:endParaRPr kumimoji="0" lang="en-US"/>
          </a:p>
        </p:txBody>
      </p:sp>
      <p:sp>
        <p:nvSpPr>
          <p:cNvPr id="5" name="מציין מיקום של תאריך 4"/>
          <p:cNvSpPr>
            <a:spLocks noGrp="1"/>
          </p:cNvSpPr>
          <p:nvPr>
            <p:ph type="dt" sz="half" idx="10"/>
          </p:nvPr>
        </p:nvSpPr>
        <p:spPr/>
        <p:txBody>
          <a:bodyPr/>
          <a:lstStyle/>
          <a:p>
            <a:endParaRPr lang="en-US" dirty="0"/>
          </a:p>
        </p:txBody>
      </p:sp>
      <p:sp>
        <p:nvSpPr>
          <p:cNvPr id="6" name="מציין מיקום של כותרת תחתונה 5"/>
          <p:cNvSpPr>
            <a:spLocks noGrp="1"/>
          </p:cNvSpPr>
          <p:nvPr>
            <p:ph type="ftr" sz="quarter" idx="11"/>
          </p:nvPr>
        </p:nvSpPr>
        <p:spPr/>
        <p:txBody>
          <a:bodyPr/>
          <a:lstStyle/>
          <a:p>
            <a:r>
              <a:rPr lang="en-US" dirty="0"/>
              <a:t>© 2017 Itay Kasre</a:t>
            </a:r>
          </a:p>
        </p:txBody>
      </p:sp>
      <p:sp>
        <p:nvSpPr>
          <p:cNvPr id="7" name="מציין מיקום של מספר שקופית 6"/>
          <p:cNvSpPr>
            <a:spLocks noGrp="1"/>
          </p:cNvSpPr>
          <p:nvPr>
            <p:ph type="sldNum" sz="quarter" idx="12"/>
          </p:nvPr>
        </p:nvSpPr>
        <p:spPr/>
        <p:txBody>
          <a:bodyPr/>
          <a:lstStyle>
            <a:lvl1pPr>
              <a:defRPr>
                <a:solidFill>
                  <a:srgbClr val="FFFFFF"/>
                </a:solidFill>
              </a:defRPr>
            </a:lvl1pPr>
          </a:lstStyle>
          <a:p>
            <a:fld id="{6EDEC3BC-0694-4586-AE63-02B4D54ABF43}" type="slidenum">
              <a:rPr lang="en-US" smtClean="0"/>
              <a:pPr/>
              <a:t>‹#›</a:t>
            </a:fld>
            <a:endParaRPr lang="en-US" dirty="0"/>
          </a:p>
        </p:txBody>
      </p:sp>
      <p:sp>
        <p:nvSpPr>
          <p:cNvPr id="3" name="מציין מיקום טקסט 2"/>
          <p:cNvSpPr>
            <a:spLocks noGrp="1"/>
          </p:cNvSpPr>
          <p:nvPr>
            <p:ph type="body" idx="2"/>
          </p:nvPr>
        </p:nvSpPr>
        <p:spPr>
          <a:xfrm>
            <a:off x="609600" y="1752600"/>
            <a:ext cx="1600200" cy="4343400"/>
          </a:xfrm>
          <a:ln w="50800" cap="sq" cmpd="dbl" algn="ctr">
            <a:solidFill>
              <a:schemeClr val="accent2"/>
            </a:solidFill>
            <a:prstDash val="solid"/>
            <a:miter lim="800000"/>
          </a:ln>
          <a:effectLst/>
        </p:spPr>
        <p:style>
          <a:lnRef idx="3">
            <a:schemeClr val="lt1"/>
          </a:lnRef>
          <a:fillRef idx="1">
            <a:schemeClr val="accent2"/>
          </a:fillRef>
          <a:effectRef idx="1">
            <a:schemeClr val="accent2"/>
          </a:effectRef>
          <a:fontRef idx="minor">
            <a:schemeClr val="lt1"/>
          </a:fontRef>
        </p:style>
        <p:txBody>
          <a:bodyPr lIns="137160" tIns="182880" rIns="137160" bIns="91440"/>
          <a:lstStyle>
            <a:lvl1pPr marL="0" indent="0">
              <a:spcAft>
                <a:spcPts val="1000"/>
              </a:spcAft>
              <a:buNone/>
              <a:defRPr sz="1800"/>
            </a:lvl1pPr>
            <a:lvl2pPr>
              <a:buNone/>
              <a:defRPr sz="1200"/>
            </a:lvl2pPr>
            <a:lvl3pPr>
              <a:buNone/>
              <a:defRPr sz="1000"/>
            </a:lvl3pPr>
            <a:lvl4pPr>
              <a:buNone/>
              <a:defRPr sz="900"/>
            </a:lvl4pPr>
            <a:lvl5pPr>
              <a:buNone/>
              <a:defRPr sz="900"/>
            </a:lvl5pPr>
          </a:lstStyle>
          <a:p>
            <a:pPr lvl="0" eaLnBrk="1" latinLnBrk="0" hangingPunct="1"/>
            <a:r>
              <a:rPr kumimoji="0" lang="he-IL"/>
              <a:t>לחץ כדי לערוך סגנונות טקסט של תבנית בסיס</a:t>
            </a:r>
          </a:p>
        </p:txBody>
      </p:sp>
      <p:sp>
        <p:nvSpPr>
          <p:cNvPr id="9" name="מציין מיקום תוכן 8"/>
          <p:cNvSpPr>
            <a:spLocks noGrp="1"/>
          </p:cNvSpPr>
          <p:nvPr>
            <p:ph sz="quarter" idx="1"/>
          </p:nvPr>
        </p:nvSpPr>
        <p:spPr>
          <a:xfrm>
            <a:off x="2362200" y="1752600"/>
            <a:ext cx="6400800" cy="4419600"/>
          </a:xfrm>
        </p:spPr>
        <p:txBody>
          <a:bodyPr/>
          <a:lstStyle/>
          <a:p>
            <a:pPr lvl="0" eaLnBrk="1" latinLnBrk="0" hangingPunct="1"/>
            <a:r>
              <a:rPr lang="he-IL"/>
              <a:t>לחץ כדי לערוך סגנונות טקסט של תבנית בסיס</a:t>
            </a:r>
          </a:p>
          <a:p>
            <a:pPr lvl="1" eaLnBrk="1" latinLnBrk="0" hangingPunct="1"/>
            <a:r>
              <a:rPr lang="he-IL"/>
              <a:t>רמה שנייה</a:t>
            </a:r>
          </a:p>
          <a:p>
            <a:pPr lvl="2" eaLnBrk="1" latinLnBrk="0" hangingPunct="1"/>
            <a:r>
              <a:rPr lang="he-IL"/>
              <a:t>רמה שלישית</a:t>
            </a:r>
          </a:p>
          <a:p>
            <a:pPr lvl="3" eaLnBrk="1" latinLnBrk="0" hangingPunct="1"/>
            <a:r>
              <a:rPr lang="he-IL"/>
              <a:t>רמה רביעית</a:t>
            </a:r>
          </a:p>
          <a:p>
            <a:pPr lvl="4" eaLnBrk="1" latinLnBrk="0" hangingPunct="1"/>
            <a:r>
              <a:rPr lang="he-IL"/>
              <a:t>רמה חמישית</a:t>
            </a:r>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תמונה עם כיתוב">
    <p:bg>
      <p:bgRef idx="1003">
        <a:schemeClr val="bg2"/>
      </p:bgRef>
    </p:bg>
    <p:spTree>
      <p:nvGrpSpPr>
        <p:cNvPr id="1" name=""/>
        <p:cNvGrpSpPr/>
        <p:nvPr/>
      </p:nvGrpSpPr>
      <p:grpSpPr>
        <a:xfrm>
          <a:off x="0" y="0"/>
          <a:ext cx="0" cy="0"/>
          <a:chOff x="0" y="0"/>
          <a:chExt cx="0" cy="0"/>
        </a:xfrm>
      </p:grpSpPr>
      <p:sp>
        <p:nvSpPr>
          <p:cNvPr id="4" name="מציין מיקום טקסט 3"/>
          <p:cNvSpPr>
            <a:spLocks noGrp="1"/>
          </p:cNvSpPr>
          <p:nvPr>
            <p:ph type="body" sz="half" idx="2"/>
          </p:nvPr>
        </p:nvSpPr>
        <p:spPr>
          <a:xfrm>
            <a:off x="1600200" y="5486400"/>
            <a:ext cx="7315200" cy="685800"/>
          </a:xfrm>
        </p:spPr>
        <p:txBody>
          <a:bodyPr/>
          <a:lstStyle>
            <a:lvl1pPr marL="0" indent="0">
              <a:buFontTx/>
              <a:buNone/>
              <a:defRPr sz="1700"/>
            </a:lvl1pPr>
            <a:lvl2pPr>
              <a:buFontTx/>
              <a:buNone/>
              <a:defRPr sz="1200"/>
            </a:lvl2pPr>
            <a:lvl3pPr>
              <a:buFontTx/>
              <a:buNone/>
              <a:defRPr sz="1000"/>
            </a:lvl3pPr>
            <a:lvl4pPr>
              <a:buFontTx/>
              <a:buNone/>
              <a:defRPr sz="900"/>
            </a:lvl4pPr>
            <a:lvl5pPr>
              <a:buFontTx/>
              <a:buNone/>
              <a:defRPr sz="900"/>
            </a:lvl5pPr>
          </a:lstStyle>
          <a:p>
            <a:pPr lvl="0" eaLnBrk="1" latinLnBrk="0" hangingPunct="1"/>
            <a:r>
              <a:rPr kumimoji="0" lang="he-IL"/>
              <a:t>לחץ כדי לערוך סגנונות טקסט של תבנית בסיס</a:t>
            </a:r>
          </a:p>
        </p:txBody>
      </p:sp>
      <p:sp>
        <p:nvSpPr>
          <p:cNvPr id="8" name="מלבן 7"/>
          <p:cNvSpPr/>
          <p:nvPr/>
        </p:nvSpPr>
        <p:spPr bwMode="white">
          <a:xfrm>
            <a:off x="-9144" y="4572000"/>
            <a:ext cx="9144000" cy="886968"/>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9" name="מלבן 8"/>
          <p:cNvSpPr/>
          <p:nvPr/>
        </p:nvSpPr>
        <p:spPr>
          <a:xfrm>
            <a:off x="-9144" y="4663440"/>
            <a:ext cx="1463040" cy="71323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0" name="מלבן 9"/>
          <p:cNvSpPr/>
          <p:nvPr/>
        </p:nvSpPr>
        <p:spPr>
          <a:xfrm>
            <a:off x="1545336" y="4654296"/>
            <a:ext cx="7598664" cy="713232"/>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 name="כותרת 1"/>
          <p:cNvSpPr>
            <a:spLocks noGrp="1"/>
          </p:cNvSpPr>
          <p:nvPr>
            <p:ph type="title"/>
          </p:nvPr>
        </p:nvSpPr>
        <p:spPr>
          <a:xfrm>
            <a:off x="1600200" y="4648200"/>
            <a:ext cx="7315200" cy="685800"/>
          </a:xfrm>
        </p:spPr>
        <p:txBody>
          <a:bodyPr anchor="ctr"/>
          <a:lstStyle>
            <a:lvl1pPr algn="l">
              <a:buNone/>
              <a:defRPr sz="2800" b="0">
                <a:solidFill>
                  <a:srgbClr val="FFFFFF"/>
                </a:solidFill>
              </a:defRPr>
            </a:lvl1pPr>
          </a:lstStyle>
          <a:p>
            <a:r>
              <a:rPr kumimoji="0" lang="he-IL"/>
              <a:t>לחץ כדי לערוך סגנון כותרת של תבנית בסיס</a:t>
            </a:r>
            <a:endParaRPr kumimoji="0" lang="en-US"/>
          </a:p>
        </p:txBody>
      </p:sp>
      <p:sp>
        <p:nvSpPr>
          <p:cNvPr id="11" name="מלבן 10"/>
          <p:cNvSpPr/>
          <p:nvPr/>
        </p:nvSpPr>
        <p:spPr bwMode="white">
          <a:xfrm>
            <a:off x="1447800" y="0"/>
            <a:ext cx="100584" cy="6867144"/>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2" name="מציין מיקום של תאריך 11"/>
          <p:cNvSpPr>
            <a:spLocks noGrp="1"/>
          </p:cNvSpPr>
          <p:nvPr>
            <p:ph type="dt" sz="half" idx="10"/>
          </p:nvPr>
        </p:nvSpPr>
        <p:spPr>
          <a:xfrm>
            <a:off x="6248400" y="6248400"/>
            <a:ext cx="2667000" cy="365125"/>
          </a:xfrm>
        </p:spPr>
        <p:txBody>
          <a:bodyPr rtlCol="0"/>
          <a:lstStyle/>
          <a:p>
            <a:endParaRPr lang="en-US" dirty="0"/>
          </a:p>
        </p:txBody>
      </p:sp>
      <p:sp>
        <p:nvSpPr>
          <p:cNvPr id="13" name="מציין מיקום של מספר שקופית 12"/>
          <p:cNvSpPr>
            <a:spLocks noGrp="1"/>
          </p:cNvSpPr>
          <p:nvPr>
            <p:ph type="sldNum" sz="quarter" idx="11"/>
          </p:nvPr>
        </p:nvSpPr>
        <p:spPr>
          <a:xfrm>
            <a:off x="0" y="4667249"/>
            <a:ext cx="1447800" cy="663578"/>
          </a:xfrm>
        </p:spPr>
        <p:txBody>
          <a:bodyPr rtlCol="0"/>
          <a:lstStyle>
            <a:lvl1pPr>
              <a:defRPr sz="2800"/>
            </a:lvl1pPr>
          </a:lstStyle>
          <a:p>
            <a:fld id="{6EDEC3BC-0694-4586-AE63-02B4D54ABF43}" type="slidenum">
              <a:rPr lang="en-US" smtClean="0"/>
              <a:pPr/>
              <a:t>‹#›</a:t>
            </a:fld>
            <a:endParaRPr lang="en-US" dirty="0"/>
          </a:p>
        </p:txBody>
      </p:sp>
      <p:sp>
        <p:nvSpPr>
          <p:cNvPr id="14" name="מציין מיקום של כותרת תחתונה 13"/>
          <p:cNvSpPr>
            <a:spLocks noGrp="1"/>
          </p:cNvSpPr>
          <p:nvPr>
            <p:ph type="ftr" sz="quarter" idx="12"/>
          </p:nvPr>
        </p:nvSpPr>
        <p:spPr>
          <a:xfrm>
            <a:off x="1600200" y="6248206"/>
            <a:ext cx="4572000" cy="365125"/>
          </a:xfrm>
        </p:spPr>
        <p:txBody>
          <a:bodyPr rtlCol="0"/>
          <a:lstStyle/>
          <a:p>
            <a:r>
              <a:rPr lang="en-US" dirty="0"/>
              <a:t>© 2017 Itay Kasre</a:t>
            </a:r>
          </a:p>
        </p:txBody>
      </p:sp>
      <p:sp>
        <p:nvSpPr>
          <p:cNvPr id="3" name="מציין מיקום של תמונה 2"/>
          <p:cNvSpPr>
            <a:spLocks noGrp="1"/>
          </p:cNvSpPr>
          <p:nvPr>
            <p:ph type="pic" idx="1"/>
          </p:nvPr>
        </p:nvSpPr>
        <p:spPr>
          <a:xfrm>
            <a:off x="1560576" y="0"/>
            <a:ext cx="7583424" cy="4568952"/>
          </a:xfrm>
          <a:solidFill>
            <a:schemeClr val="accent1">
              <a:tint val="40000"/>
            </a:schemeClr>
          </a:solidFill>
          <a:ln>
            <a:noFill/>
          </a:ln>
        </p:spPr>
        <p:txBody>
          <a:bodyPr/>
          <a:lstStyle>
            <a:lvl1pPr marL="0" indent="0">
              <a:buNone/>
              <a:defRPr sz="3200"/>
            </a:lvl1pPr>
          </a:lstStyle>
          <a:p>
            <a:r>
              <a:rPr kumimoji="0" lang="he-IL" dirty="0"/>
              <a:t>לחץ על הסמל כדי להוסיף תמונה</a:t>
            </a:r>
            <a:endParaRPr kumimoji="0" lang="en-US" dirty="0"/>
          </a:p>
        </p:txBody>
      </p:sp>
    </p:spTree>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2" name="מציין מיקום של כותרת 21"/>
          <p:cNvSpPr>
            <a:spLocks noGrp="1"/>
          </p:cNvSpPr>
          <p:nvPr>
            <p:ph type="title"/>
          </p:nvPr>
        </p:nvSpPr>
        <p:spPr>
          <a:xfrm>
            <a:off x="609600" y="228600"/>
            <a:ext cx="8153400" cy="990600"/>
          </a:xfrm>
          <a:prstGeom prst="rect">
            <a:avLst/>
          </a:prstGeom>
        </p:spPr>
        <p:txBody>
          <a:bodyPr vert="horz" anchor="ctr">
            <a:normAutofit/>
          </a:bodyPr>
          <a:lstStyle/>
          <a:p>
            <a:r>
              <a:rPr kumimoji="0" lang="he-IL"/>
              <a:t>לחץ כדי לערוך סגנון כותרת של תבנית בסיס</a:t>
            </a:r>
            <a:endParaRPr kumimoji="0" lang="en-US"/>
          </a:p>
        </p:txBody>
      </p:sp>
      <p:sp>
        <p:nvSpPr>
          <p:cNvPr id="13" name="מציין מיקום טקסט 12"/>
          <p:cNvSpPr>
            <a:spLocks noGrp="1"/>
          </p:cNvSpPr>
          <p:nvPr>
            <p:ph type="body" idx="1"/>
          </p:nvPr>
        </p:nvSpPr>
        <p:spPr>
          <a:xfrm>
            <a:off x="612648" y="1600200"/>
            <a:ext cx="8153400" cy="4526280"/>
          </a:xfrm>
          <a:prstGeom prst="rect">
            <a:avLst/>
          </a:prstGeom>
        </p:spPr>
        <p:txBody>
          <a:bodyPr vert="horz">
            <a:normAutofit/>
          </a:bodyPr>
          <a:lstStyle/>
          <a:p>
            <a:pPr lvl="0" eaLnBrk="1" latinLnBrk="0" hangingPunct="1"/>
            <a:r>
              <a:rPr kumimoji="0" lang="he-IL"/>
              <a:t>לחץ כדי לערוך סגנונות טקסט של תבנית בסיס</a:t>
            </a:r>
          </a:p>
          <a:p>
            <a:pPr lvl="1" eaLnBrk="1" latinLnBrk="0" hangingPunct="1"/>
            <a:r>
              <a:rPr kumimoji="0" lang="he-IL"/>
              <a:t>רמה שנייה</a:t>
            </a:r>
          </a:p>
          <a:p>
            <a:pPr lvl="2" eaLnBrk="1" latinLnBrk="0" hangingPunct="1"/>
            <a:r>
              <a:rPr kumimoji="0" lang="he-IL"/>
              <a:t>רמה שלישית</a:t>
            </a:r>
          </a:p>
          <a:p>
            <a:pPr lvl="3" eaLnBrk="1" latinLnBrk="0" hangingPunct="1"/>
            <a:r>
              <a:rPr kumimoji="0" lang="he-IL"/>
              <a:t>רמה רביעית</a:t>
            </a:r>
          </a:p>
          <a:p>
            <a:pPr lvl="4" eaLnBrk="1" latinLnBrk="0" hangingPunct="1"/>
            <a:r>
              <a:rPr kumimoji="0" lang="he-IL"/>
              <a:t>רמה חמישית</a:t>
            </a:r>
            <a:endParaRPr kumimoji="0" lang="en-US"/>
          </a:p>
        </p:txBody>
      </p:sp>
      <p:sp>
        <p:nvSpPr>
          <p:cNvPr id="14" name="מציין מיקום של תאריך 13"/>
          <p:cNvSpPr>
            <a:spLocks noGrp="1"/>
          </p:cNvSpPr>
          <p:nvPr>
            <p:ph type="dt" sz="half" idx="2"/>
          </p:nvPr>
        </p:nvSpPr>
        <p:spPr>
          <a:xfrm>
            <a:off x="6096000" y="6248400"/>
            <a:ext cx="2667000" cy="365125"/>
          </a:xfrm>
          <a:prstGeom prst="rect">
            <a:avLst/>
          </a:prstGeom>
        </p:spPr>
        <p:txBody>
          <a:bodyPr vert="horz" anchor="ctr" anchorCtr="0"/>
          <a:lstStyle>
            <a:lvl1pPr algn="l" eaLnBrk="1" latinLnBrk="0" hangingPunct="1">
              <a:defRPr kumimoji="0" sz="1400">
                <a:solidFill>
                  <a:schemeClr val="tx2"/>
                </a:solidFill>
              </a:defRPr>
            </a:lvl1pPr>
          </a:lstStyle>
          <a:p>
            <a:endParaRPr lang="en-US" dirty="0"/>
          </a:p>
        </p:txBody>
      </p:sp>
      <p:sp>
        <p:nvSpPr>
          <p:cNvPr id="3" name="מציין מיקום של כותרת תחתונה 2"/>
          <p:cNvSpPr>
            <a:spLocks noGrp="1"/>
          </p:cNvSpPr>
          <p:nvPr>
            <p:ph type="ftr" sz="quarter" idx="3"/>
          </p:nvPr>
        </p:nvSpPr>
        <p:spPr>
          <a:xfrm>
            <a:off x="609600" y="6248206"/>
            <a:ext cx="5421083" cy="365125"/>
          </a:xfrm>
          <a:prstGeom prst="rect">
            <a:avLst/>
          </a:prstGeom>
        </p:spPr>
        <p:txBody>
          <a:bodyPr vert="horz" anchor="ctr"/>
          <a:lstStyle>
            <a:lvl1pPr algn="r" eaLnBrk="1" latinLnBrk="0" hangingPunct="1">
              <a:defRPr kumimoji="0" sz="1400">
                <a:solidFill>
                  <a:schemeClr val="tx2"/>
                </a:solidFill>
              </a:defRPr>
            </a:lvl1pPr>
          </a:lstStyle>
          <a:p>
            <a:r>
              <a:rPr lang="en-US" dirty="0"/>
              <a:t>© 2017 Itay Kasre</a:t>
            </a:r>
          </a:p>
        </p:txBody>
      </p:sp>
      <p:sp>
        <p:nvSpPr>
          <p:cNvPr id="7" name="מלבן 6"/>
          <p:cNvSpPr/>
          <p:nvPr/>
        </p:nvSpPr>
        <p:spPr bwMode="white">
          <a:xfrm>
            <a:off x="0" y="1234440"/>
            <a:ext cx="9144000" cy="320040"/>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8" name="מלבן 7"/>
          <p:cNvSpPr/>
          <p:nvPr/>
        </p:nvSpPr>
        <p:spPr>
          <a:xfrm>
            <a:off x="0" y="1280160"/>
            <a:ext cx="533400" cy="22860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9" name="מלבן 8"/>
          <p:cNvSpPr/>
          <p:nvPr/>
        </p:nvSpPr>
        <p:spPr>
          <a:xfrm>
            <a:off x="590550" y="1280160"/>
            <a:ext cx="8553450" cy="228600"/>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מציין מיקום של מספר שקופית 22"/>
          <p:cNvSpPr>
            <a:spLocks noGrp="1"/>
          </p:cNvSpPr>
          <p:nvPr>
            <p:ph type="sldNum" sz="quarter" idx="4"/>
          </p:nvPr>
        </p:nvSpPr>
        <p:spPr>
          <a:xfrm>
            <a:off x="0" y="1272222"/>
            <a:ext cx="533400" cy="244476"/>
          </a:xfrm>
          <a:prstGeom prst="rect">
            <a:avLst/>
          </a:prstGeom>
        </p:spPr>
        <p:txBody>
          <a:bodyPr vert="horz" anchor="ctr" anchorCtr="0">
            <a:normAutofit/>
          </a:bodyPr>
          <a:lstStyle>
            <a:lvl1pPr algn="ctr" eaLnBrk="1" latinLnBrk="0" hangingPunct="1">
              <a:defRPr kumimoji="0" sz="1400" b="1">
                <a:solidFill>
                  <a:srgbClr val="FFFFFF"/>
                </a:solidFill>
              </a:defRPr>
            </a:lvl1pPr>
          </a:lstStyle>
          <a:p>
            <a:fld id="{6EDEC3BC-0694-4586-AE63-02B4D54ABF43}"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dt="0"/>
  <p:txStyles>
    <p:titleStyle>
      <a:lvl1pPr algn="l" rtl="0" eaLnBrk="1" latinLnBrk="0" hangingPunct="1">
        <a:spcBef>
          <a:spcPct val="0"/>
        </a:spcBef>
        <a:buNone/>
        <a:defRPr kumimoji="0" sz="4400" kern="1200">
          <a:solidFill>
            <a:schemeClr val="tx2"/>
          </a:solidFill>
          <a:latin typeface="+mj-lt"/>
          <a:ea typeface="+mj-ea"/>
          <a:cs typeface="+mj-cs"/>
        </a:defRPr>
      </a:lvl1pPr>
    </p:titleStyle>
    <p:bodyStyle>
      <a:lvl1pPr marL="320040" indent="-320040" algn="l" rtl="0" eaLnBrk="1" latinLnBrk="0" hangingPunct="1">
        <a:spcBef>
          <a:spcPts val="700"/>
        </a:spcBef>
        <a:buClr>
          <a:schemeClr val="accent2"/>
        </a:buClr>
        <a:buSzPct val="60000"/>
        <a:buFont typeface="Wingdings"/>
        <a:buChar char=""/>
        <a:defRPr kumimoji="0" sz="2900" kern="1200">
          <a:solidFill>
            <a:schemeClr val="tx1"/>
          </a:solidFill>
          <a:latin typeface="+mn-lt"/>
          <a:ea typeface="+mn-ea"/>
          <a:cs typeface="+mn-cs"/>
        </a:defRPr>
      </a:lvl1pPr>
      <a:lvl2pPr marL="640080" indent="-274320" algn="l" rtl="0" eaLnBrk="1" latinLnBrk="0" hangingPunct="1">
        <a:spcBef>
          <a:spcPts val="550"/>
        </a:spcBef>
        <a:buClr>
          <a:schemeClr val="accent1"/>
        </a:buClr>
        <a:buSzPct val="70000"/>
        <a:buFont typeface="Wingdings 2"/>
        <a:buChar char=""/>
        <a:defRPr kumimoji="0" sz="2600" kern="1200">
          <a:solidFill>
            <a:schemeClr val="tx1"/>
          </a:solidFill>
          <a:latin typeface="+mn-lt"/>
          <a:ea typeface="+mn-ea"/>
          <a:cs typeface="+mn-cs"/>
        </a:defRPr>
      </a:lvl2pPr>
      <a:lvl3pPr marL="914400" indent="-228600" algn="l" rtl="0" eaLnBrk="1" latinLnBrk="0" hangingPunct="1">
        <a:spcBef>
          <a:spcPts val="500"/>
        </a:spcBef>
        <a:buClr>
          <a:schemeClr val="accent2"/>
        </a:buClr>
        <a:buSzPct val="75000"/>
        <a:buFont typeface="Wingdings"/>
        <a:buChar char=""/>
        <a:defRPr kumimoji="0" sz="2300" kern="1200">
          <a:solidFill>
            <a:schemeClr val="tx1"/>
          </a:solidFill>
          <a:latin typeface="+mn-lt"/>
          <a:ea typeface="+mn-ea"/>
          <a:cs typeface="+mn-cs"/>
        </a:defRPr>
      </a:lvl3pPr>
      <a:lvl4pPr marL="1371600" indent="-228600" algn="l" rtl="0" eaLnBrk="1" latinLnBrk="0" hangingPunct="1">
        <a:spcBef>
          <a:spcPts val="400"/>
        </a:spcBef>
        <a:buClr>
          <a:schemeClr val="accent3"/>
        </a:buClr>
        <a:buSzPct val="75000"/>
        <a:buFont typeface="Wingdings"/>
        <a:buChar char=""/>
        <a:defRPr kumimoji="0" sz="2000" kern="1200">
          <a:solidFill>
            <a:schemeClr val="tx1"/>
          </a:solidFill>
          <a:latin typeface="+mn-lt"/>
          <a:ea typeface="+mn-ea"/>
          <a:cs typeface="+mn-cs"/>
        </a:defRPr>
      </a:lvl4pPr>
      <a:lvl5pPr marL="1828800" indent="-228600" algn="l" rtl="0" eaLnBrk="1" latinLnBrk="0" hangingPunct="1">
        <a:spcBef>
          <a:spcPts val="400"/>
        </a:spcBef>
        <a:buClr>
          <a:schemeClr val="accent4"/>
        </a:buClr>
        <a:buSzPct val="65000"/>
        <a:buFont typeface="Wingdings"/>
        <a:buChar char=""/>
        <a:defRPr kumimoji="0" sz="2000" kern="1200">
          <a:solidFill>
            <a:schemeClr val="tx1"/>
          </a:solidFill>
          <a:latin typeface="+mn-lt"/>
          <a:ea typeface="+mn-ea"/>
          <a:cs typeface="+mn-cs"/>
        </a:defRPr>
      </a:lvl5pPr>
      <a:lvl6pPr marL="2103120" indent="-228600" algn="l" rtl="0" eaLnBrk="1" latinLnBrk="0" hangingPunct="1">
        <a:spcBef>
          <a:spcPct val="20000"/>
        </a:spcBef>
        <a:buClr>
          <a:schemeClr val="accent1"/>
        </a:buClr>
        <a:buFont typeface="Wingdings"/>
        <a:buChar char="§"/>
        <a:defRPr kumimoji="0"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kumimoji="0"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kumimoji="0"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kumimoji="0" sz="18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ebpack.github.io/"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http://webpack.github.io/docs/loaders.html" TargetMode="External"/></Relationships>
</file>

<file path=ppt/slides/_rels/slide40.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p:cNvSpPr>
            <a:spLocks noGrp="1"/>
          </p:cNvSpPr>
          <p:nvPr>
            <p:ph type="ctrTitle"/>
          </p:nvPr>
        </p:nvSpPr>
        <p:spPr>
          <a:xfrm>
            <a:off x="2195736" y="4038600"/>
            <a:ext cx="6643464" cy="1828800"/>
          </a:xfrm>
        </p:spPr>
        <p:txBody>
          <a:bodyPr>
            <a:normAutofit/>
          </a:bodyPr>
          <a:lstStyle/>
          <a:p>
            <a:r>
              <a:rPr lang="en-US" sz="5400" dirty="0"/>
              <a:t>React development</a:t>
            </a:r>
            <a:endParaRPr lang="en-US" sz="40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t>Environment – Gluing </a:t>
            </a:r>
            <a:r>
              <a:rPr lang="en-US" dirty="0"/>
              <a:t>the Pieces</a:t>
            </a:r>
          </a:p>
        </p:txBody>
      </p:sp>
      <p:sp>
        <p:nvSpPr>
          <p:cNvPr id="3" name="Footer Placeholder 2"/>
          <p:cNvSpPr>
            <a:spLocks noGrp="1"/>
          </p:cNvSpPr>
          <p:nvPr>
            <p:ph type="ftr" sz="quarter" idx="11"/>
          </p:nvPr>
        </p:nvSpPr>
        <p:spPr/>
        <p:txBody>
          <a:bodyPr/>
          <a:lstStyle/>
          <a:p>
            <a:r>
              <a:rPr lang="en-US"/>
              <a:t>© 2017 Itay Kasre</a:t>
            </a:r>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10</a:t>
            </a:fld>
            <a:endParaRPr lang="en-US"/>
          </a:p>
        </p:txBody>
      </p:sp>
      <p:sp>
        <p:nvSpPr>
          <p:cNvPr id="5" name="Content Placeholder 4"/>
          <p:cNvSpPr>
            <a:spLocks noGrp="1"/>
          </p:cNvSpPr>
          <p:nvPr>
            <p:ph sz="quarter" idx="1"/>
          </p:nvPr>
        </p:nvSpPr>
        <p:spPr>
          <a:xfrm>
            <a:off x="612648" y="1597496"/>
            <a:ext cx="8153400" cy="4855840"/>
          </a:xfrm>
        </p:spPr>
        <p:txBody>
          <a:bodyPr>
            <a:normAutofit lnSpcReduction="10000"/>
          </a:bodyPr>
          <a:lstStyle/>
          <a:p>
            <a:pPr marL="320040" indent="-320040" algn="l" rtl="0" eaLnBrk="1" latinLnBrk="0" hangingPunct="1">
              <a:spcBef>
                <a:spcPts val="700"/>
              </a:spcBef>
              <a:buClr>
                <a:schemeClr val="accent2"/>
              </a:buClr>
              <a:buSzPct val="60000"/>
              <a:buFont typeface="Wingdings"/>
              <a:buChar char=""/>
            </a:pPr>
            <a:r>
              <a:rPr lang="en-US" dirty="0"/>
              <a:t>In-order to create a react app JSX entry point we need the react module to be present in our project:</a:t>
            </a:r>
          </a:p>
          <a:p>
            <a:pPr marL="320040" indent="-320040" algn="l" rtl="0" eaLnBrk="1" latinLnBrk="0" hangingPunct="1">
              <a:spcBef>
                <a:spcPts val="700"/>
              </a:spcBef>
              <a:buClr>
                <a:schemeClr val="accent2"/>
              </a:buClr>
              <a:buSzPct val="60000"/>
              <a:buFont typeface="Wingdings"/>
              <a:buChar char=""/>
            </a:pPr>
            <a:endParaRPr lang="en-US" dirty="0"/>
          </a:p>
          <a:p>
            <a:pPr marL="320040" indent="-320040" algn="l" rtl="0" eaLnBrk="1" latinLnBrk="0" hangingPunct="1">
              <a:spcBef>
                <a:spcPts val="700"/>
              </a:spcBef>
              <a:buClr>
                <a:schemeClr val="accent2"/>
              </a:buClr>
              <a:buSzPct val="60000"/>
              <a:buFont typeface="Wingdings"/>
              <a:buChar char=""/>
            </a:pPr>
            <a:r>
              <a:rPr lang="en-US" dirty="0"/>
              <a:t>Create an </a:t>
            </a:r>
            <a:r>
              <a:rPr lang="en-US" dirty="0" err="1"/>
              <a:t>index.jsx</a:t>
            </a:r>
            <a:r>
              <a:rPr lang="en-US" dirty="0"/>
              <a:t> file in the </a:t>
            </a:r>
            <a:r>
              <a:rPr lang="en-US" dirty="0" err="1"/>
              <a:t>src</a:t>
            </a:r>
            <a:r>
              <a:rPr lang="en-US" dirty="0"/>
              <a:t> folder:</a:t>
            </a:r>
          </a:p>
          <a:p>
            <a:pPr marL="320040" indent="-320040" algn="l" rtl="0" eaLnBrk="1" latinLnBrk="0" hangingPunct="1">
              <a:spcBef>
                <a:spcPts val="700"/>
              </a:spcBef>
              <a:buClr>
                <a:schemeClr val="accent2"/>
              </a:buClr>
              <a:buSzPct val="60000"/>
              <a:buFont typeface="Wingdings"/>
              <a:buChar char=""/>
            </a:pPr>
            <a:endParaRPr lang="en-US" dirty="0"/>
          </a:p>
          <a:p>
            <a:pPr marL="320040" indent="-320040" algn="l" rtl="0" eaLnBrk="1" latinLnBrk="0" hangingPunct="1">
              <a:spcBef>
                <a:spcPts val="700"/>
              </a:spcBef>
              <a:buClr>
                <a:schemeClr val="accent2"/>
              </a:buClr>
              <a:buSzPct val="60000"/>
              <a:buFont typeface="Wingdings"/>
              <a:buChar char=""/>
            </a:pPr>
            <a:endParaRPr lang="en-US" dirty="0"/>
          </a:p>
          <a:p>
            <a:pPr marL="320040" indent="-320040" algn="l" rtl="0" eaLnBrk="1" latinLnBrk="0" hangingPunct="1">
              <a:spcBef>
                <a:spcPts val="700"/>
              </a:spcBef>
              <a:buClr>
                <a:schemeClr val="accent2"/>
              </a:buClr>
              <a:buSzPct val="60000"/>
              <a:buFont typeface="Wingdings"/>
              <a:buChar char=""/>
            </a:pPr>
            <a:endParaRPr lang="en-US" dirty="0"/>
          </a:p>
          <a:p>
            <a:pPr marL="320040" indent="-320040" algn="l" rtl="0" eaLnBrk="1" latinLnBrk="0" hangingPunct="1">
              <a:spcBef>
                <a:spcPts val="700"/>
              </a:spcBef>
              <a:buClr>
                <a:schemeClr val="accent2"/>
              </a:buClr>
              <a:buSzPct val="60000"/>
              <a:buFont typeface="Wingdings"/>
              <a:buChar char=""/>
            </a:pPr>
            <a:endParaRPr lang="en-US" dirty="0"/>
          </a:p>
          <a:p>
            <a:pPr marL="320040" indent="-320040" algn="l" rtl="0" eaLnBrk="1" latinLnBrk="0" hangingPunct="1">
              <a:spcBef>
                <a:spcPts val="700"/>
              </a:spcBef>
              <a:buClr>
                <a:schemeClr val="accent2"/>
              </a:buClr>
              <a:buSzPct val="60000"/>
              <a:buFont typeface="Wingdings"/>
              <a:buChar char=""/>
            </a:pPr>
            <a:r>
              <a:rPr lang="en-US" dirty="0"/>
              <a:t>The following code represents a React component and a render function.</a:t>
            </a:r>
          </a:p>
          <a:p>
            <a:pPr marL="320040" indent="-320040" algn="l" rtl="0" eaLnBrk="1" latinLnBrk="0" hangingPunct="1">
              <a:spcBef>
                <a:spcPts val="700"/>
              </a:spcBef>
              <a:buClr>
                <a:schemeClr val="accent2"/>
              </a:buClr>
              <a:buSzPct val="60000"/>
              <a:buFont typeface="Wingdings"/>
              <a:buChar char=""/>
            </a:pPr>
            <a:endParaRPr lang="en-US" dirty="0"/>
          </a:p>
        </p:txBody>
      </p:sp>
      <p:sp>
        <p:nvSpPr>
          <p:cNvPr id="18" name="Rectangle 17"/>
          <p:cNvSpPr>
            <a:spLocks noChangeArrowheads="1"/>
          </p:cNvSpPr>
          <p:nvPr/>
        </p:nvSpPr>
        <p:spPr bwMode="auto">
          <a:xfrm>
            <a:off x="617590" y="3573016"/>
            <a:ext cx="8153400" cy="1785104"/>
          </a:xfrm>
          <a:prstGeom prst="rect">
            <a:avLst/>
          </a:prstGeom>
          <a:solidFill>
            <a:schemeClr val="tx1">
              <a:lumMod val="85000"/>
              <a:lumOff val="15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spAutoFit/>
          </a:bodyPr>
          <a:lstStyle/>
          <a:p>
            <a:r>
              <a:rPr lang="en-US" sz="1000" b="1" dirty="0">
                <a:solidFill>
                  <a:srgbClr val="BF6426"/>
                </a:solidFill>
                <a:latin typeface="Menlo" charset="0"/>
              </a:rPr>
              <a:t>import </a:t>
            </a:r>
            <a:r>
              <a:rPr lang="en-US" sz="1000" dirty="0">
                <a:solidFill>
                  <a:srgbClr val="99A8BA"/>
                </a:solidFill>
                <a:latin typeface="Menlo" charset="0"/>
              </a:rPr>
              <a:t>React </a:t>
            </a:r>
            <a:r>
              <a:rPr lang="en-US" sz="1000" b="1" dirty="0">
                <a:solidFill>
                  <a:srgbClr val="BF6426"/>
                </a:solidFill>
                <a:latin typeface="Menlo" charset="0"/>
              </a:rPr>
              <a:t>from </a:t>
            </a:r>
            <a:r>
              <a:rPr lang="en-US" sz="1000" dirty="0">
                <a:solidFill>
                  <a:srgbClr val="587647"/>
                </a:solidFill>
                <a:latin typeface="Menlo" charset="0"/>
              </a:rPr>
              <a:t>'react'</a:t>
            </a:r>
            <a:r>
              <a:rPr lang="en-US" sz="1000" dirty="0">
                <a:solidFill>
                  <a:srgbClr val="BF6426"/>
                </a:solidFill>
                <a:latin typeface="Menlo" charset="0"/>
              </a:rPr>
              <a:t>;</a:t>
            </a:r>
          </a:p>
          <a:p>
            <a:r>
              <a:rPr lang="en-US" sz="1000" b="1" dirty="0">
                <a:solidFill>
                  <a:srgbClr val="BF6426"/>
                </a:solidFill>
                <a:latin typeface="Menlo" charset="0"/>
              </a:rPr>
              <a:t>import </a:t>
            </a:r>
            <a:r>
              <a:rPr lang="en-US" sz="1000" dirty="0">
                <a:solidFill>
                  <a:srgbClr val="99A8BA"/>
                </a:solidFill>
                <a:latin typeface="Menlo" charset="0"/>
              </a:rPr>
              <a:t>{render} </a:t>
            </a:r>
            <a:r>
              <a:rPr lang="en-US" sz="1000" b="1" dirty="0">
                <a:solidFill>
                  <a:srgbClr val="BF6426"/>
                </a:solidFill>
                <a:latin typeface="Menlo" charset="0"/>
              </a:rPr>
              <a:t>from </a:t>
            </a:r>
            <a:r>
              <a:rPr lang="en-US" sz="1000" dirty="0">
                <a:solidFill>
                  <a:srgbClr val="587647"/>
                </a:solidFill>
                <a:latin typeface="Menlo" charset="0"/>
              </a:rPr>
              <a:t>'react-</a:t>
            </a:r>
            <a:r>
              <a:rPr lang="en-US" sz="1000" dirty="0" err="1">
                <a:solidFill>
                  <a:srgbClr val="587647"/>
                </a:solidFill>
                <a:latin typeface="Menlo" charset="0"/>
              </a:rPr>
              <a:t>dom</a:t>
            </a:r>
            <a:r>
              <a:rPr lang="en-US" sz="1000" dirty="0">
                <a:solidFill>
                  <a:srgbClr val="587647"/>
                </a:solidFill>
                <a:latin typeface="Menlo" charset="0"/>
              </a:rPr>
              <a:t>'</a:t>
            </a:r>
            <a:r>
              <a:rPr lang="en-US" sz="1000" dirty="0">
                <a:solidFill>
                  <a:srgbClr val="BF6426"/>
                </a:solidFill>
                <a:latin typeface="Menlo" charset="0"/>
              </a:rPr>
              <a:t>;</a:t>
            </a:r>
          </a:p>
          <a:p>
            <a:endParaRPr lang="en-US" sz="1000" dirty="0">
              <a:solidFill>
                <a:srgbClr val="BF6426"/>
              </a:solidFill>
              <a:latin typeface="Menlo" charset="0"/>
            </a:endParaRPr>
          </a:p>
          <a:p>
            <a:r>
              <a:rPr lang="en-US" sz="1000" b="1" dirty="0">
                <a:solidFill>
                  <a:srgbClr val="BF6426"/>
                </a:solidFill>
                <a:latin typeface="Menlo" charset="0"/>
              </a:rPr>
              <a:t>class </a:t>
            </a:r>
            <a:r>
              <a:rPr lang="en-US" sz="1000" dirty="0" err="1">
                <a:solidFill>
                  <a:srgbClr val="99A8BA"/>
                </a:solidFill>
                <a:latin typeface="Menlo" charset="0"/>
              </a:rPr>
              <a:t>HelloWorldApp</a:t>
            </a:r>
            <a:r>
              <a:rPr lang="en-US" sz="1000" dirty="0">
                <a:solidFill>
                  <a:srgbClr val="99A8BA"/>
                </a:solidFill>
                <a:latin typeface="Menlo" charset="0"/>
              </a:rPr>
              <a:t> </a:t>
            </a:r>
            <a:r>
              <a:rPr lang="en-US" sz="1000" b="1" dirty="0">
                <a:solidFill>
                  <a:srgbClr val="BF6426"/>
                </a:solidFill>
                <a:latin typeface="Menlo" charset="0"/>
              </a:rPr>
              <a:t>extends </a:t>
            </a:r>
            <a:r>
              <a:rPr lang="en-US" sz="1000" dirty="0" err="1">
                <a:solidFill>
                  <a:srgbClr val="99A8BA"/>
                </a:solidFill>
                <a:latin typeface="Menlo" charset="0"/>
              </a:rPr>
              <a:t>React.Component</a:t>
            </a:r>
            <a:r>
              <a:rPr lang="en-US" sz="1000" dirty="0">
                <a:solidFill>
                  <a:srgbClr val="99A8BA"/>
                </a:solidFill>
                <a:latin typeface="Menlo" charset="0"/>
              </a:rPr>
              <a:t> {</a:t>
            </a:r>
          </a:p>
          <a:p>
            <a:r>
              <a:rPr lang="hu-HU" sz="1000" dirty="0">
                <a:solidFill>
                  <a:srgbClr val="99A8BA"/>
                </a:solidFill>
                <a:latin typeface="Menlo" charset="0"/>
              </a:rPr>
              <a:t>    </a:t>
            </a:r>
            <a:r>
              <a:rPr lang="hu-HU" sz="1000" dirty="0" err="1">
                <a:solidFill>
                  <a:srgbClr val="FEBB5B"/>
                </a:solidFill>
                <a:latin typeface="Menlo" charset="0"/>
              </a:rPr>
              <a:t>render</a:t>
            </a:r>
            <a:r>
              <a:rPr lang="hu-HU" sz="1000" dirty="0">
                <a:solidFill>
                  <a:srgbClr val="99A8BA"/>
                </a:solidFill>
                <a:latin typeface="Menlo" charset="0"/>
              </a:rPr>
              <a:t>() {</a:t>
            </a:r>
          </a:p>
          <a:p>
            <a:r>
              <a:rPr lang="en-US" sz="1000" dirty="0">
                <a:solidFill>
                  <a:srgbClr val="99A8BA"/>
                </a:solidFill>
                <a:latin typeface="Menlo" charset="0"/>
              </a:rPr>
              <a:t>        </a:t>
            </a:r>
            <a:r>
              <a:rPr lang="en-US" sz="1000" b="1">
                <a:solidFill>
                  <a:srgbClr val="BF6426"/>
                </a:solidFill>
                <a:latin typeface="Menlo" charset="0"/>
              </a:rPr>
              <a:t>return </a:t>
            </a:r>
            <a:r>
              <a:rPr lang="en-US" sz="1000">
                <a:solidFill>
                  <a:srgbClr val="587647"/>
                </a:solidFill>
                <a:latin typeface="Menlo" charset="0"/>
              </a:rPr>
              <a:t>&lt;</a:t>
            </a:r>
            <a:r>
              <a:rPr lang="en-US" sz="1000" dirty="0">
                <a:solidFill>
                  <a:srgbClr val="587647"/>
                </a:solidFill>
                <a:latin typeface="Menlo" charset="0"/>
              </a:rPr>
              <a:t>p&gt;Hello world!&lt;/</a:t>
            </a:r>
            <a:r>
              <a:rPr lang="en-US" sz="1000">
                <a:solidFill>
                  <a:srgbClr val="587647"/>
                </a:solidFill>
                <a:latin typeface="Menlo" charset="0"/>
              </a:rPr>
              <a:t>p&gt;</a:t>
            </a:r>
            <a:endParaRPr lang="en-US" sz="1000" dirty="0">
              <a:solidFill>
                <a:srgbClr val="587647"/>
              </a:solidFill>
              <a:latin typeface="Menlo" charset="0"/>
            </a:endParaRPr>
          </a:p>
          <a:p>
            <a:r>
              <a:rPr lang="de-DE" sz="1000" dirty="0">
                <a:solidFill>
                  <a:srgbClr val="587647"/>
                </a:solidFill>
                <a:latin typeface="Menlo" charset="0"/>
              </a:rPr>
              <a:t>    </a:t>
            </a:r>
            <a:r>
              <a:rPr lang="de-DE" sz="1000" dirty="0">
                <a:solidFill>
                  <a:srgbClr val="99A8BA"/>
                </a:solidFill>
                <a:latin typeface="Menlo" charset="0"/>
              </a:rPr>
              <a:t>}</a:t>
            </a:r>
          </a:p>
          <a:p>
            <a:r>
              <a:rPr lang="de-DE" sz="1000" dirty="0">
                <a:solidFill>
                  <a:srgbClr val="99A8BA"/>
                </a:solidFill>
                <a:latin typeface="Menlo" charset="0"/>
              </a:rPr>
              <a:t>}</a:t>
            </a:r>
          </a:p>
          <a:p>
            <a:endParaRPr lang="de-DE" sz="1000" dirty="0">
              <a:solidFill>
                <a:srgbClr val="99A8BA"/>
              </a:solidFill>
              <a:latin typeface="Menlo" charset="0"/>
            </a:endParaRPr>
          </a:p>
          <a:p>
            <a:r>
              <a:rPr lang="de-DE" sz="1000" dirty="0" err="1">
                <a:solidFill>
                  <a:srgbClr val="99A8BA"/>
                </a:solidFill>
                <a:latin typeface="Menlo" charset="0"/>
              </a:rPr>
              <a:t>render</a:t>
            </a:r>
            <a:r>
              <a:rPr lang="de-DE" sz="1000" dirty="0">
                <a:solidFill>
                  <a:srgbClr val="99A8BA"/>
                </a:solidFill>
                <a:latin typeface="Menlo" charset="0"/>
              </a:rPr>
              <a:t>(</a:t>
            </a:r>
            <a:r>
              <a:rPr lang="de-DE" sz="1000" dirty="0" err="1">
                <a:solidFill>
                  <a:srgbClr val="99A8BA"/>
                </a:solidFill>
                <a:latin typeface="Menlo" charset="0"/>
              </a:rPr>
              <a:t>HelloWorldApp</a:t>
            </a:r>
            <a:r>
              <a:rPr lang="de-DE" sz="1000" dirty="0">
                <a:solidFill>
                  <a:srgbClr val="BF6426"/>
                </a:solidFill>
                <a:latin typeface="Menlo" charset="0"/>
              </a:rPr>
              <a:t>, </a:t>
            </a:r>
            <a:r>
              <a:rPr lang="de-DE" sz="1000" dirty="0" err="1">
                <a:solidFill>
                  <a:srgbClr val="85609A"/>
                </a:solidFill>
                <a:latin typeface="Menlo" charset="0"/>
              </a:rPr>
              <a:t>document</a:t>
            </a:r>
            <a:r>
              <a:rPr lang="de-DE" sz="1000" dirty="0" err="1">
                <a:solidFill>
                  <a:srgbClr val="99A8BA"/>
                </a:solidFill>
                <a:latin typeface="Menlo" charset="0"/>
              </a:rPr>
              <a:t>.</a:t>
            </a:r>
            <a:r>
              <a:rPr lang="de-DE" sz="1000" dirty="0" err="1">
                <a:solidFill>
                  <a:srgbClr val="FEBB5B"/>
                </a:solidFill>
                <a:latin typeface="Menlo" charset="0"/>
              </a:rPr>
              <a:t>getElementById</a:t>
            </a:r>
            <a:r>
              <a:rPr lang="de-DE" sz="1000" dirty="0">
                <a:solidFill>
                  <a:srgbClr val="99A8BA"/>
                </a:solidFill>
                <a:latin typeface="Menlo" charset="0"/>
              </a:rPr>
              <a:t>(</a:t>
            </a:r>
            <a:r>
              <a:rPr lang="de-DE" sz="1000" dirty="0">
                <a:solidFill>
                  <a:srgbClr val="587647"/>
                </a:solidFill>
                <a:latin typeface="Menlo" charset="0"/>
              </a:rPr>
              <a:t>'</a:t>
            </a:r>
            <a:r>
              <a:rPr lang="de-DE" sz="1000" dirty="0" err="1">
                <a:solidFill>
                  <a:srgbClr val="587647"/>
                </a:solidFill>
                <a:latin typeface="Menlo" charset="0"/>
              </a:rPr>
              <a:t>app</a:t>
            </a:r>
            <a:r>
              <a:rPr lang="de-DE" sz="1000" dirty="0">
                <a:solidFill>
                  <a:srgbClr val="587647"/>
                </a:solidFill>
                <a:latin typeface="Menlo" charset="0"/>
              </a:rPr>
              <a:t>'</a:t>
            </a:r>
            <a:r>
              <a:rPr lang="de-DE" sz="1000" dirty="0">
                <a:solidFill>
                  <a:srgbClr val="99A8BA"/>
                </a:solidFill>
                <a:latin typeface="Menlo" charset="0"/>
              </a:rPr>
              <a:t>))</a:t>
            </a:r>
            <a:r>
              <a:rPr lang="de-DE" sz="1000" dirty="0">
                <a:solidFill>
                  <a:srgbClr val="BF6426"/>
                </a:solidFill>
                <a:latin typeface="Menlo" charset="0"/>
              </a:rPr>
              <a:t>;</a:t>
            </a:r>
          </a:p>
          <a:p>
            <a:endParaRPr lang="en-US" sz="1000" dirty="0">
              <a:solidFill>
                <a:srgbClr val="E1B358"/>
              </a:solidFill>
              <a:latin typeface="Menlo" charset="0"/>
            </a:endParaRPr>
          </a:p>
        </p:txBody>
      </p:sp>
      <p:sp>
        <p:nvSpPr>
          <p:cNvPr id="9" name="Rectangle 8"/>
          <p:cNvSpPr>
            <a:spLocks noChangeArrowheads="1"/>
          </p:cNvSpPr>
          <p:nvPr/>
        </p:nvSpPr>
        <p:spPr bwMode="auto">
          <a:xfrm>
            <a:off x="607706" y="2593313"/>
            <a:ext cx="8153400" cy="267132"/>
          </a:xfrm>
          <a:prstGeom prst="rect">
            <a:avLst/>
          </a:prstGeom>
          <a:solidFill>
            <a:schemeClr val="tx1">
              <a:lumMod val="85000"/>
              <a:lumOff val="15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noAutofit/>
          </a:bodyPr>
          <a:lstStyle/>
          <a:p>
            <a:r>
              <a:rPr lang="en-US" sz="1000" dirty="0" err="1">
                <a:solidFill>
                  <a:srgbClr val="99A8BA"/>
                </a:solidFill>
                <a:latin typeface="Menlo" charset="0"/>
              </a:rPr>
              <a:t>npm</a:t>
            </a:r>
            <a:r>
              <a:rPr lang="en-US" sz="1000" dirty="0">
                <a:solidFill>
                  <a:srgbClr val="99A8BA"/>
                </a:solidFill>
                <a:latin typeface="Menlo" charset="0"/>
              </a:rPr>
              <a:t> install react react-</a:t>
            </a:r>
            <a:r>
              <a:rPr lang="en-US" sz="1000" dirty="0" err="1">
                <a:solidFill>
                  <a:srgbClr val="99A8BA"/>
                </a:solidFill>
                <a:latin typeface="Menlo" charset="0"/>
              </a:rPr>
              <a:t>dom</a:t>
            </a:r>
            <a:r>
              <a:rPr lang="en-US" sz="1000" dirty="0">
                <a:solidFill>
                  <a:srgbClr val="99A8BA"/>
                </a:solidFill>
                <a:latin typeface="Menlo" charset="0"/>
              </a:rPr>
              <a:t> --save</a:t>
            </a:r>
            <a:endParaRPr lang="en-US" sz="1000" dirty="0">
              <a:solidFill>
                <a:srgbClr val="BF6426"/>
              </a:solidFill>
              <a:latin typeface="Menlo" charset="0"/>
            </a:endParaRPr>
          </a:p>
        </p:txBody>
      </p:sp>
    </p:spTree>
    <p:extLst>
      <p:ext uri="{BB962C8B-B14F-4D97-AF65-F5344CB8AC3E}">
        <p14:creationId xmlns:p14="http://schemas.microsoft.com/office/powerpoint/2010/main" val="18270974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Environment – Gluing the Pieces</a:t>
            </a:r>
          </a:p>
        </p:txBody>
      </p:sp>
      <p:sp>
        <p:nvSpPr>
          <p:cNvPr id="3" name="Footer Placeholder 2"/>
          <p:cNvSpPr>
            <a:spLocks noGrp="1"/>
          </p:cNvSpPr>
          <p:nvPr>
            <p:ph type="ftr" sz="quarter" idx="11"/>
          </p:nvPr>
        </p:nvSpPr>
        <p:spPr/>
        <p:txBody>
          <a:bodyPr/>
          <a:lstStyle/>
          <a:p>
            <a:r>
              <a:rPr lang="en-US"/>
              <a:t>© 2017 Itay Kasre</a:t>
            </a:r>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11</a:t>
            </a:fld>
            <a:endParaRPr lang="en-US"/>
          </a:p>
        </p:txBody>
      </p:sp>
      <p:sp>
        <p:nvSpPr>
          <p:cNvPr id="5" name="Content Placeholder 4"/>
          <p:cNvSpPr>
            <a:spLocks noGrp="1"/>
          </p:cNvSpPr>
          <p:nvPr>
            <p:ph sz="quarter" idx="1"/>
          </p:nvPr>
        </p:nvSpPr>
        <p:spPr>
          <a:xfrm>
            <a:off x="612648" y="1597496"/>
            <a:ext cx="8153400" cy="4855840"/>
          </a:xfrm>
        </p:spPr>
        <p:txBody>
          <a:bodyPr>
            <a:normAutofit/>
          </a:bodyPr>
          <a:lstStyle/>
          <a:p>
            <a:pPr marL="320040" indent="-320040" algn="l" rtl="0" eaLnBrk="1" latinLnBrk="0" hangingPunct="1">
              <a:spcBef>
                <a:spcPts val="700"/>
              </a:spcBef>
              <a:buClr>
                <a:schemeClr val="accent2"/>
              </a:buClr>
              <a:buSzPct val="60000"/>
              <a:buFont typeface="Wingdings"/>
              <a:buChar char=""/>
            </a:pPr>
            <a:r>
              <a:rPr lang="en-US" dirty="0"/>
              <a:t>After configuring the project, building is just a command away:</a:t>
            </a:r>
          </a:p>
          <a:p>
            <a:pPr marL="320040" indent="-320040" algn="l" rtl="0" eaLnBrk="1" latinLnBrk="0" hangingPunct="1">
              <a:spcBef>
                <a:spcPts val="700"/>
              </a:spcBef>
              <a:buClr>
                <a:schemeClr val="accent2"/>
              </a:buClr>
              <a:buSzPct val="60000"/>
              <a:buFont typeface="Wingdings"/>
              <a:buChar char=""/>
            </a:pPr>
            <a:endParaRPr lang="en-US" dirty="0"/>
          </a:p>
          <a:p>
            <a:pPr marL="320040" indent="-320040" algn="l" rtl="0" eaLnBrk="1" latinLnBrk="0" hangingPunct="1">
              <a:spcBef>
                <a:spcPts val="700"/>
              </a:spcBef>
              <a:buClr>
                <a:schemeClr val="accent2"/>
              </a:buClr>
              <a:buSzPct val="60000"/>
              <a:buFont typeface="Wingdings"/>
              <a:buChar char=""/>
            </a:pPr>
            <a:r>
              <a:rPr lang="en-US" dirty="0"/>
              <a:t>When the build process is done, the project’s file structure should look somewhat similar to the following:</a:t>
            </a:r>
          </a:p>
        </p:txBody>
      </p:sp>
      <p:sp>
        <p:nvSpPr>
          <p:cNvPr id="9" name="Rectangle 8"/>
          <p:cNvSpPr>
            <a:spLocks noChangeArrowheads="1"/>
          </p:cNvSpPr>
          <p:nvPr/>
        </p:nvSpPr>
        <p:spPr bwMode="auto">
          <a:xfrm>
            <a:off x="607706" y="2739722"/>
            <a:ext cx="8153400" cy="267132"/>
          </a:xfrm>
          <a:prstGeom prst="rect">
            <a:avLst/>
          </a:prstGeom>
          <a:solidFill>
            <a:schemeClr val="tx1">
              <a:lumMod val="85000"/>
              <a:lumOff val="15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noAutofit/>
          </a:bodyPr>
          <a:lstStyle/>
          <a:p>
            <a:r>
              <a:rPr lang="en-US" sz="1000" dirty="0">
                <a:solidFill>
                  <a:srgbClr val="99A8BA"/>
                </a:solidFill>
                <a:latin typeface="Menlo" charset="0"/>
              </a:rPr>
              <a:t>./</a:t>
            </a:r>
            <a:r>
              <a:rPr lang="en-US" sz="1000" dirty="0" err="1">
                <a:solidFill>
                  <a:srgbClr val="99A8BA"/>
                </a:solidFill>
                <a:latin typeface="Menlo" charset="0"/>
              </a:rPr>
              <a:t>node_modules</a:t>
            </a:r>
            <a:r>
              <a:rPr lang="en-US" sz="1000" dirty="0">
                <a:solidFill>
                  <a:srgbClr val="99A8BA"/>
                </a:solidFill>
                <a:latin typeface="Menlo" charset="0"/>
              </a:rPr>
              <a:t>/.bin/</a:t>
            </a:r>
            <a:r>
              <a:rPr lang="en-US" sz="1000" dirty="0" err="1">
                <a:solidFill>
                  <a:srgbClr val="99A8BA"/>
                </a:solidFill>
                <a:latin typeface="Menlo" charset="0"/>
              </a:rPr>
              <a:t>webpack</a:t>
            </a:r>
            <a:r>
              <a:rPr lang="en-US" sz="1000" dirty="0">
                <a:solidFill>
                  <a:srgbClr val="99A8BA"/>
                </a:solidFill>
                <a:latin typeface="Menlo" charset="0"/>
              </a:rPr>
              <a:t> -d --watch</a:t>
            </a:r>
          </a:p>
        </p:txBody>
      </p:sp>
      <p:sp>
        <p:nvSpPr>
          <p:cNvPr id="8" name="Rectangle 7"/>
          <p:cNvSpPr>
            <a:spLocks noChangeArrowheads="1"/>
          </p:cNvSpPr>
          <p:nvPr/>
        </p:nvSpPr>
        <p:spPr bwMode="auto">
          <a:xfrm>
            <a:off x="617590" y="4653136"/>
            <a:ext cx="8153400" cy="1477328"/>
          </a:xfrm>
          <a:prstGeom prst="rect">
            <a:avLst/>
          </a:prstGeom>
          <a:solidFill>
            <a:schemeClr val="tx1">
              <a:lumMod val="85000"/>
              <a:lumOff val="15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spAutoFit/>
          </a:bodyPr>
          <a:lstStyle/>
          <a:p>
            <a:r>
              <a:rPr lang="en-US" sz="1000" dirty="0">
                <a:solidFill>
                  <a:srgbClr val="99A8BA"/>
                </a:solidFill>
                <a:latin typeface="Menlo" charset="0"/>
              </a:rPr>
              <a:t> my-react-project/</a:t>
            </a:r>
          </a:p>
          <a:p>
            <a:r>
              <a:rPr lang="en-US" sz="1000" dirty="0">
                <a:solidFill>
                  <a:srgbClr val="99A8BA"/>
                </a:solidFill>
                <a:latin typeface="Menlo" charset="0"/>
              </a:rPr>
              <a:t>├── .</a:t>
            </a:r>
            <a:r>
              <a:rPr lang="en-US" sz="1000" dirty="0" err="1">
                <a:solidFill>
                  <a:srgbClr val="99A8BA"/>
                </a:solidFill>
                <a:latin typeface="Menlo" charset="0"/>
              </a:rPr>
              <a:t>babelrc</a:t>
            </a:r>
            <a:endParaRPr lang="en-US" sz="1000" dirty="0">
              <a:solidFill>
                <a:srgbClr val="99A8BA"/>
              </a:solidFill>
              <a:latin typeface="Menlo" charset="0"/>
            </a:endParaRPr>
          </a:p>
          <a:p>
            <a:r>
              <a:rPr lang="en-US" sz="1000" dirty="0">
                <a:solidFill>
                  <a:srgbClr val="99A8BA"/>
                </a:solidFill>
                <a:latin typeface="Menlo" charset="0"/>
              </a:rPr>
              <a:t>├── </a:t>
            </a:r>
            <a:r>
              <a:rPr lang="en-US" sz="1000" dirty="0" err="1">
                <a:solidFill>
                  <a:srgbClr val="99A8BA"/>
                </a:solidFill>
                <a:latin typeface="Menlo" charset="0"/>
              </a:rPr>
              <a:t>package.json</a:t>
            </a:r>
            <a:endParaRPr lang="en-US" sz="1000" dirty="0">
              <a:solidFill>
                <a:srgbClr val="99A8BA"/>
              </a:solidFill>
              <a:latin typeface="Menlo" charset="0"/>
            </a:endParaRPr>
          </a:p>
          <a:p>
            <a:r>
              <a:rPr lang="en-US" sz="1000" dirty="0">
                <a:solidFill>
                  <a:srgbClr val="99A8BA"/>
                </a:solidFill>
                <a:latin typeface="Menlo" charset="0"/>
              </a:rPr>
              <a:t>├── </a:t>
            </a:r>
            <a:r>
              <a:rPr lang="en-US" sz="1000" dirty="0" err="1">
                <a:solidFill>
                  <a:srgbClr val="99A8BA"/>
                </a:solidFill>
                <a:latin typeface="Menlo" charset="0"/>
              </a:rPr>
              <a:t>webpack.config.js</a:t>
            </a:r>
            <a:endParaRPr lang="en-US" sz="1000" dirty="0">
              <a:solidFill>
                <a:srgbClr val="99A8BA"/>
              </a:solidFill>
              <a:latin typeface="Menlo" charset="0"/>
            </a:endParaRPr>
          </a:p>
          <a:p>
            <a:r>
              <a:rPr lang="hr-HR" sz="1000" dirty="0">
                <a:solidFill>
                  <a:srgbClr val="99A8BA"/>
                </a:solidFill>
                <a:latin typeface="Menlo" charset="0"/>
              </a:rPr>
              <a:t>├── </a:t>
            </a:r>
            <a:r>
              <a:rPr lang="hr-HR" sz="1000" dirty="0" err="1">
                <a:solidFill>
                  <a:srgbClr val="99A8BA"/>
                </a:solidFill>
                <a:latin typeface="Menlo" charset="0"/>
              </a:rPr>
              <a:t>src</a:t>
            </a:r>
            <a:r>
              <a:rPr lang="hr-HR" sz="1000" dirty="0">
                <a:solidFill>
                  <a:srgbClr val="99A8BA"/>
                </a:solidFill>
                <a:latin typeface="Menlo" charset="0"/>
              </a:rPr>
              <a:t>/</a:t>
            </a:r>
          </a:p>
          <a:p>
            <a:r>
              <a:rPr lang="en-US" sz="1000" dirty="0">
                <a:solidFill>
                  <a:srgbClr val="99A8BA"/>
                </a:solidFill>
                <a:latin typeface="Menlo" charset="0"/>
              </a:rPr>
              <a:t>├── ├── </a:t>
            </a:r>
            <a:r>
              <a:rPr lang="en-US" sz="1000" dirty="0" err="1">
                <a:solidFill>
                  <a:srgbClr val="99A8BA"/>
                </a:solidFill>
                <a:latin typeface="Menlo" charset="0"/>
              </a:rPr>
              <a:t>index.jsx</a:t>
            </a:r>
            <a:endParaRPr lang="en-US" sz="1000" dirty="0">
              <a:solidFill>
                <a:srgbClr val="99A8BA"/>
              </a:solidFill>
              <a:latin typeface="Menlo" charset="0"/>
            </a:endParaRPr>
          </a:p>
          <a:p>
            <a:r>
              <a:rPr lang="en-US" sz="1000" dirty="0">
                <a:solidFill>
                  <a:srgbClr val="99A8BA"/>
                </a:solidFill>
                <a:latin typeface="Menlo" charset="0"/>
              </a:rPr>
              <a:t>├── build/</a:t>
            </a:r>
          </a:p>
          <a:p>
            <a:r>
              <a:rPr lang="en-US" sz="1000" dirty="0">
                <a:solidFill>
                  <a:srgbClr val="99A8BA"/>
                </a:solidFill>
                <a:latin typeface="Menlo" charset="0"/>
              </a:rPr>
              <a:t>├── ├── </a:t>
            </a:r>
            <a:r>
              <a:rPr lang="en-US" sz="1000" dirty="0" err="1">
                <a:solidFill>
                  <a:srgbClr val="99A8BA"/>
                </a:solidFill>
                <a:latin typeface="Menlo" charset="0"/>
              </a:rPr>
              <a:t>index.html</a:t>
            </a:r>
            <a:endParaRPr lang="en-US" sz="1000" dirty="0">
              <a:solidFill>
                <a:srgbClr val="99A8BA"/>
              </a:solidFill>
              <a:latin typeface="Menlo" charset="0"/>
            </a:endParaRPr>
          </a:p>
          <a:p>
            <a:r>
              <a:rPr lang="en-US" sz="1000" dirty="0">
                <a:solidFill>
                  <a:srgbClr val="99A8BA"/>
                </a:solidFill>
                <a:latin typeface="Menlo" charset="0"/>
              </a:rPr>
              <a:t>├── ├── </a:t>
            </a:r>
            <a:r>
              <a:rPr lang="en-US" sz="1000" dirty="0" err="1">
                <a:solidFill>
                  <a:srgbClr val="99A8BA"/>
                </a:solidFill>
                <a:latin typeface="Menlo" charset="0"/>
              </a:rPr>
              <a:t>bundle.js</a:t>
            </a:r>
            <a:endParaRPr lang="hr-HR" sz="1000" dirty="0">
              <a:solidFill>
                <a:srgbClr val="99A8BA"/>
              </a:solidFill>
              <a:latin typeface="Menlo" charset="0"/>
            </a:endParaRPr>
          </a:p>
        </p:txBody>
      </p:sp>
    </p:spTree>
    <p:extLst>
      <p:ext uri="{BB962C8B-B14F-4D97-AF65-F5344CB8AC3E}">
        <p14:creationId xmlns:p14="http://schemas.microsoft.com/office/powerpoint/2010/main" val="18401797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p:cNvSpPr>
            <a:spLocks noGrp="1"/>
          </p:cNvSpPr>
          <p:nvPr>
            <p:ph type="ctrTitle"/>
          </p:nvPr>
        </p:nvSpPr>
        <p:spPr>
          <a:xfrm>
            <a:off x="2195736" y="4038600"/>
            <a:ext cx="6643464" cy="1828800"/>
          </a:xfrm>
        </p:spPr>
        <p:txBody>
          <a:bodyPr>
            <a:normAutofit/>
          </a:bodyPr>
          <a:lstStyle/>
          <a:p>
            <a:r>
              <a:rPr lang="en-US" sz="5400" dirty="0"/>
              <a:t>REACT COMPONENTS</a:t>
            </a:r>
            <a:endParaRPr lang="en-US" sz="4000" dirty="0"/>
          </a:p>
        </p:txBody>
      </p:sp>
    </p:spTree>
    <p:extLst>
      <p:ext uri="{BB962C8B-B14F-4D97-AF65-F5344CB8AC3E}">
        <p14:creationId xmlns:p14="http://schemas.microsoft.com/office/powerpoint/2010/main" val="17944131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a:t>
            </a:r>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13</a:t>
            </a:fld>
            <a:endParaRPr lang="en-US" dirty="0"/>
          </a:p>
        </p:txBody>
      </p:sp>
      <p:sp>
        <p:nvSpPr>
          <p:cNvPr id="5" name="Content Placeholder 4"/>
          <p:cNvSpPr>
            <a:spLocks noGrp="1"/>
          </p:cNvSpPr>
          <p:nvPr>
            <p:ph sz="quarter" idx="1"/>
          </p:nvPr>
        </p:nvSpPr>
        <p:spPr/>
        <p:txBody>
          <a:bodyPr>
            <a:normAutofit/>
          </a:bodyPr>
          <a:lstStyle/>
          <a:p>
            <a:r>
              <a:rPr lang="en-US" sz="2400" dirty="0"/>
              <a:t>Components let you split the UI into independent, reusable pieces, and think about each piece in isolation</a:t>
            </a:r>
          </a:p>
          <a:p>
            <a:r>
              <a:rPr lang="en-US" sz="2400" dirty="0"/>
              <a:t>Conceptually, components are like JavaScript functions. They accept arbitrary inputs (called "props") and return React elements describing what should appear on the screen</a:t>
            </a:r>
          </a:p>
          <a:p>
            <a:r>
              <a:rPr lang="en-US" sz="2400" dirty="0"/>
              <a:t>There are two main types of components</a:t>
            </a:r>
          </a:p>
          <a:p>
            <a:pPr lvl="1"/>
            <a:r>
              <a:rPr lang="en-US" sz="2100" dirty="0"/>
              <a:t>Stateful component – a component that hold’s an internal state</a:t>
            </a:r>
          </a:p>
          <a:p>
            <a:pPr lvl="1"/>
            <a:r>
              <a:rPr lang="en-US" sz="2100" dirty="0"/>
              <a:t>Pure component – a component that has no inner state but may receive data from it’s props</a:t>
            </a:r>
          </a:p>
        </p:txBody>
      </p:sp>
    </p:spTree>
    <p:extLst>
      <p:ext uri="{BB962C8B-B14F-4D97-AF65-F5344CB8AC3E}">
        <p14:creationId xmlns:p14="http://schemas.microsoft.com/office/powerpoint/2010/main" val="9098899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Creating a</a:t>
            </a:r>
            <a:r>
              <a:rPr lang="en-US" b="1" dirty="0"/>
              <a:t> </a:t>
            </a:r>
            <a:r>
              <a:rPr lang="en-US" dirty="0"/>
              <a:t>Component</a:t>
            </a:r>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14</a:t>
            </a:fld>
            <a:endParaRPr lang="en-US"/>
          </a:p>
        </p:txBody>
      </p:sp>
      <p:sp>
        <p:nvSpPr>
          <p:cNvPr id="5" name="Content Placeholder 4"/>
          <p:cNvSpPr>
            <a:spLocks noGrp="1"/>
          </p:cNvSpPr>
          <p:nvPr>
            <p:ph sz="quarter" idx="1"/>
          </p:nvPr>
        </p:nvSpPr>
        <p:spPr>
          <a:xfrm>
            <a:off x="612648" y="1597496"/>
            <a:ext cx="8153400" cy="4855840"/>
          </a:xfrm>
        </p:spPr>
        <p:txBody>
          <a:bodyPr>
            <a:normAutofit fontScale="92500"/>
          </a:bodyPr>
          <a:lstStyle/>
          <a:p>
            <a:r>
              <a:rPr lang="en-US" sz="2400" dirty="0"/>
              <a:t>The simplest way to define a component is to write a JavaScript function</a:t>
            </a:r>
          </a:p>
          <a:p>
            <a:endParaRPr lang="en-US" sz="2400" dirty="0"/>
          </a:p>
          <a:p>
            <a:endParaRPr lang="en-US" sz="2400" dirty="0"/>
          </a:p>
          <a:p>
            <a:r>
              <a:rPr lang="en-US" sz="2400" dirty="0"/>
              <a:t>This function is a valid React component because it accepts a single "props" object argument with data and returns a React element</a:t>
            </a:r>
          </a:p>
          <a:p>
            <a:r>
              <a:rPr lang="en-US" sz="2400" dirty="0"/>
              <a:t>You can also use an ES6 class to define a component</a:t>
            </a:r>
          </a:p>
          <a:p>
            <a:endParaRPr lang="en-US" sz="2400" dirty="0"/>
          </a:p>
          <a:p>
            <a:endParaRPr lang="en-US" sz="2400" dirty="0"/>
          </a:p>
          <a:p>
            <a:endParaRPr lang="en-US" sz="2400" dirty="0"/>
          </a:p>
          <a:p>
            <a:r>
              <a:rPr lang="en-US" sz="2400" dirty="0"/>
              <a:t>The above two components are equivalent from </a:t>
            </a:r>
            <a:r>
              <a:rPr lang="en-US" sz="2400" dirty="0" err="1"/>
              <a:t>React's</a:t>
            </a:r>
            <a:r>
              <a:rPr lang="en-US" sz="2400" dirty="0"/>
              <a:t> point of view</a:t>
            </a:r>
          </a:p>
        </p:txBody>
      </p:sp>
      <p:sp>
        <p:nvSpPr>
          <p:cNvPr id="6" name="Rectangle 5"/>
          <p:cNvSpPr>
            <a:spLocks noChangeArrowheads="1"/>
          </p:cNvSpPr>
          <p:nvPr/>
        </p:nvSpPr>
        <p:spPr bwMode="auto">
          <a:xfrm>
            <a:off x="612648" y="2441240"/>
            <a:ext cx="8153400" cy="648072"/>
          </a:xfrm>
          <a:prstGeom prst="rect">
            <a:avLst/>
          </a:prstGeom>
          <a:solidFill>
            <a:schemeClr val="tx1">
              <a:lumMod val="85000"/>
              <a:lumOff val="15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noAutofit/>
          </a:bodyPr>
          <a:lstStyle/>
          <a:p>
            <a:r>
              <a:rPr lang="de-DE" sz="1000" b="1" dirty="0" err="1">
                <a:solidFill>
                  <a:srgbClr val="BF6426"/>
                </a:solidFill>
                <a:latin typeface="Menlo" charset="0"/>
              </a:rPr>
              <a:t>const</a:t>
            </a:r>
            <a:r>
              <a:rPr lang="de-DE" sz="1000" b="1" dirty="0">
                <a:solidFill>
                  <a:srgbClr val="BF6426"/>
                </a:solidFill>
                <a:latin typeface="Menlo" charset="0"/>
              </a:rPr>
              <a:t> </a:t>
            </a:r>
            <a:r>
              <a:rPr lang="de-DE" sz="1000" dirty="0" err="1">
                <a:solidFill>
                  <a:srgbClr val="FEBB5B"/>
                </a:solidFill>
                <a:latin typeface="Menlo" charset="0"/>
              </a:rPr>
              <a:t>HelloWorld</a:t>
            </a:r>
            <a:r>
              <a:rPr lang="de-DE" sz="1000" dirty="0">
                <a:solidFill>
                  <a:srgbClr val="FEBB5B"/>
                </a:solidFill>
                <a:latin typeface="Menlo" charset="0"/>
              </a:rPr>
              <a:t> </a:t>
            </a:r>
            <a:r>
              <a:rPr lang="de-DE" sz="1000" dirty="0">
                <a:solidFill>
                  <a:srgbClr val="99A8BA"/>
                </a:solidFill>
                <a:latin typeface="Menlo" charset="0"/>
              </a:rPr>
              <a:t>= () =&gt; (</a:t>
            </a:r>
          </a:p>
          <a:p>
            <a:r>
              <a:rPr lang="de-DE" sz="1000" dirty="0">
                <a:solidFill>
                  <a:srgbClr val="99A8BA"/>
                </a:solidFill>
                <a:latin typeface="Menlo" charset="0"/>
              </a:rPr>
              <a:t>    </a:t>
            </a:r>
            <a:r>
              <a:rPr lang="de-DE" sz="1000" dirty="0">
                <a:solidFill>
                  <a:srgbClr val="E1B358"/>
                </a:solidFill>
                <a:latin typeface="Menlo" charset="0"/>
              </a:rPr>
              <a:t>&lt;div&gt;</a:t>
            </a:r>
            <a:r>
              <a:rPr lang="de-DE" sz="1000" dirty="0" err="1">
                <a:solidFill>
                  <a:srgbClr val="99A8BA"/>
                </a:solidFill>
                <a:latin typeface="Menlo" charset="0"/>
              </a:rPr>
              <a:t>Hello</a:t>
            </a:r>
            <a:r>
              <a:rPr lang="de-DE" sz="1000" dirty="0">
                <a:solidFill>
                  <a:srgbClr val="99A8BA"/>
                </a:solidFill>
                <a:latin typeface="Menlo" charset="0"/>
              </a:rPr>
              <a:t> </a:t>
            </a:r>
            <a:r>
              <a:rPr lang="de-DE" sz="1000" dirty="0" err="1">
                <a:solidFill>
                  <a:srgbClr val="99A8BA"/>
                </a:solidFill>
                <a:latin typeface="Menlo" charset="0"/>
              </a:rPr>
              <a:t>world</a:t>
            </a:r>
            <a:r>
              <a:rPr lang="de-DE" sz="1000" dirty="0">
                <a:solidFill>
                  <a:srgbClr val="99A8BA"/>
                </a:solidFill>
                <a:latin typeface="Menlo" charset="0"/>
              </a:rPr>
              <a:t>!</a:t>
            </a:r>
            <a:r>
              <a:rPr lang="de-DE" sz="1000" dirty="0">
                <a:solidFill>
                  <a:srgbClr val="E1B358"/>
                </a:solidFill>
                <a:latin typeface="Menlo" charset="0"/>
              </a:rPr>
              <a:t>&lt;/div&gt;</a:t>
            </a:r>
          </a:p>
          <a:p>
            <a:r>
              <a:rPr lang="it-IT" sz="1000" dirty="0">
                <a:solidFill>
                  <a:srgbClr val="99A8BA"/>
                </a:solidFill>
                <a:latin typeface="Menlo" charset="0"/>
              </a:rPr>
              <a:t>)</a:t>
            </a:r>
            <a:r>
              <a:rPr lang="it-IT" sz="1000" dirty="0">
                <a:solidFill>
                  <a:srgbClr val="BF6426"/>
                </a:solidFill>
                <a:latin typeface="Menlo" charset="0"/>
              </a:rPr>
              <a:t>;</a:t>
            </a:r>
          </a:p>
        </p:txBody>
      </p:sp>
      <p:sp>
        <p:nvSpPr>
          <p:cNvPr id="7" name="Rectangle 6"/>
          <p:cNvSpPr>
            <a:spLocks noChangeArrowheads="1"/>
          </p:cNvSpPr>
          <p:nvPr/>
        </p:nvSpPr>
        <p:spPr bwMode="auto">
          <a:xfrm>
            <a:off x="612648" y="4581128"/>
            <a:ext cx="8153400" cy="936104"/>
          </a:xfrm>
          <a:prstGeom prst="rect">
            <a:avLst/>
          </a:prstGeom>
          <a:solidFill>
            <a:schemeClr val="tx1">
              <a:lumMod val="85000"/>
              <a:lumOff val="15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noAutofit/>
          </a:bodyPr>
          <a:lstStyle/>
          <a:p>
            <a:r>
              <a:rPr lang="en-US" sz="1000" b="1" dirty="0">
                <a:solidFill>
                  <a:srgbClr val="BF6426"/>
                </a:solidFill>
                <a:latin typeface="Menlo" charset="0"/>
              </a:rPr>
              <a:t>class </a:t>
            </a:r>
            <a:r>
              <a:rPr lang="en-US" sz="1000" dirty="0">
                <a:solidFill>
                  <a:srgbClr val="99A8BA"/>
                </a:solidFill>
                <a:latin typeface="Menlo" charset="0"/>
              </a:rPr>
              <a:t>HelloWorld </a:t>
            </a:r>
            <a:r>
              <a:rPr lang="en-US" sz="1000" b="1" dirty="0">
                <a:solidFill>
                  <a:srgbClr val="BF6426"/>
                </a:solidFill>
                <a:latin typeface="Menlo" charset="0"/>
              </a:rPr>
              <a:t>extends </a:t>
            </a:r>
            <a:r>
              <a:rPr lang="en-US" sz="1000" dirty="0" err="1">
                <a:solidFill>
                  <a:srgbClr val="99A8BA"/>
                </a:solidFill>
                <a:latin typeface="Menlo" charset="0"/>
              </a:rPr>
              <a:t>React.Component</a:t>
            </a:r>
            <a:r>
              <a:rPr lang="en-US" sz="1000" dirty="0">
                <a:solidFill>
                  <a:srgbClr val="99A8BA"/>
                </a:solidFill>
                <a:latin typeface="Menlo" charset="0"/>
              </a:rPr>
              <a:t> {</a:t>
            </a:r>
          </a:p>
          <a:p>
            <a:r>
              <a:rPr lang="hu-HU" sz="1000" dirty="0">
                <a:solidFill>
                  <a:srgbClr val="99A8BA"/>
                </a:solidFill>
                <a:latin typeface="Menlo" charset="0"/>
              </a:rPr>
              <a:t>    </a:t>
            </a:r>
            <a:r>
              <a:rPr lang="hu-HU" sz="1000" dirty="0" err="1">
                <a:solidFill>
                  <a:srgbClr val="FEBB5B"/>
                </a:solidFill>
                <a:latin typeface="Menlo" charset="0"/>
              </a:rPr>
              <a:t>render</a:t>
            </a:r>
            <a:r>
              <a:rPr lang="hu-HU" sz="1000" dirty="0">
                <a:solidFill>
                  <a:srgbClr val="99A8BA"/>
                </a:solidFill>
                <a:latin typeface="Menlo" charset="0"/>
              </a:rPr>
              <a:t>() {</a:t>
            </a:r>
          </a:p>
          <a:p>
            <a:r>
              <a:rPr lang="en-US" sz="1000" dirty="0">
                <a:solidFill>
                  <a:srgbClr val="99A8BA"/>
                </a:solidFill>
                <a:latin typeface="Menlo" charset="0"/>
              </a:rPr>
              <a:t>        </a:t>
            </a:r>
            <a:r>
              <a:rPr lang="en-US" sz="1000" b="1" dirty="0">
                <a:solidFill>
                  <a:srgbClr val="BF6426"/>
                </a:solidFill>
                <a:latin typeface="Menlo" charset="0"/>
              </a:rPr>
              <a:t>return </a:t>
            </a:r>
            <a:r>
              <a:rPr lang="en-US" sz="1000" dirty="0">
                <a:solidFill>
                  <a:srgbClr val="99A8BA"/>
                </a:solidFill>
                <a:latin typeface="Menlo" charset="0"/>
              </a:rPr>
              <a:t>(</a:t>
            </a:r>
            <a:r>
              <a:rPr lang="en-US" sz="1000" dirty="0">
                <a:solidFill>
                  <a:srgbClr val="E1B358"/>
                </a:solidFill>
                <a:latin typeface="Menlo" charset="0"/>
              </a:rPr>
              <a:t>&lt;div&gt;</a:t>
            </a:r>
            <a:r>
              <a:rPr lang="en-US" sz="1000" dirty="0">
                <a:solidFill>
                  <a:srgbClr val="99A8BA"/>
                </a:solidFill>
                <a:latin typeface="Menlo" charset="0"/>
              </a:rPr>
              <a:t>Hello world!</a:t>
            </a:r>
            <a:r>
              <a:rPr lang="en-US" sz="1000" dirty="0">
                <a:solidFill>
                  <a:srgbClr val="E1B358"/>
                </a:solidFill>
                <a:latin typeface="Menlo" charset="0"/>
              </a:rPr>
              <a:t>&lt;/div&gt;</a:t>
            </a:r>
            <a:r>
              <a:rPr lang="en-US" sz="1000" dirty="0">
                <a:solidFill>
                  <a:srgbClr val="99A8BA"/>
                </a:solidFill>
                <a:latin typeface="Menlo" charset="0"/>
              </a:rPr>
              <a:t>)</a:t>
            </a:r>
            <a:r>
              <a:rPr lang="en-US" sz="1000" dirty="0">
                <a:solidFill>
                  <a:srgbClr val="BF6426"/>
                </a:solidFill>
                <a:latin typeface="Menlo" charset="0"/>
              </a:rPr>
              <a:t>;</a:t>
            </a:r>
          </a:p>
          <a:p>
            <a:r>
              <a:rPr lang="de-DE" sz="1000" dirty="0">
                <a:solidFill>
                  <a:srgbClr val="BF6426"/>
                </a:solidFill>
                <a:latin typeface="Menlo" charset="0"/>
              </a:rPr>
              <a:t>    </a:t>
            </a:r>
            <a:r>
              <a:rPr lang="de-DE" sz="1000" dirty="0">
                <a:solidFill>
                  <a:srgbClr val="99A8BA"/>
                </a:solidFill>
                <a:latin typeface="Menlo" charset="0"/>
              </a:rPr>
              <a:t>}</a:t>
            </a:r>
          </a:p>
          <a:p>
            <a:r>
              <a:rPr lang="de-DE" sz="1000" dirty="0">
                <a:solidFill>
                  <a:srgbClr val="99A8BA"/>
                </a:solidFill>
                <a:latin typeface="Menlo" charset="0"/>
              </a:rPr>
              <a:t>}</a:t>
            </a:r>
          </a:p>
        </p:txBody>
      </p:sp>
    </p:spTree>
    <p:extLst>
      <p:ext uri="{BB962C8B-B14F-4D97-AF65-F5344CB8AC3E}">
        <p14:creationId xmlns:p14="http://schemas.microsoft.com/office/powerpoint/2010/main" val="2894402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Rendering a Component</a:t>
            </a:r>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15</a:t>
            </a:fld>
            <a:endParaRPr lang="en-US"/>
          </a:p>
        </p:txBody>
      </p:sp>
      <p:sp>
        <p:nvSpPr>
          <p:cNvPr id="5" name="Content Placeholder 4"/>
          <p:cNvSpPr>
            <a:spLocks noGrp="1"/>
          </p:cNvSpPr>
          <p:nvPr>
            <p:ph sz="quarter" idx="1"/>
          </p:nvPr>
        </p:nvSpPr>
        <p:spPr>
          <a:xfrm>
            <a:off x="612648" y="1597496"/>
            <a:ext cx="8153400" cy="4855840"/>
          </a:xfrm>
        </p:spPr>
        <p:txBody>
          <a:bodyPr>
            <a:normAutofit/>
          </a:bodyPr>
          <a:lstStyle/>
          <a:p>
            <a:r>
              <a:rPr lang="en-US" sz="2000" dirty="0"/>
              <a:t>When React sees an element representing a user-defined component, it passes JSX attributes to this component as a single object. We call this object "props"</a:t>
            </a:r>
          </a:p>
          <a:p>
            <a:r>
              <a:rPr lang="en-US" sz="2000" dirty="0"/>
              <a:t>For example, this code renders "Hello, Itay" on the page</a:t>
            </a:r>
          </a:p>
          <a:p>
            <a:endParaRPr lang="en-US" sz="2000" dirty="0"/>
          </a:p>
          <a:p>
            <a:endParaRPr lang="en-US" sz="2000" dirty="0"/>
          </a:p>
          <a:p>
            <a:endParaRPr lang="en-US" sz="2000" dirty="0"/>
          </a:p>
          <a:p>
            <a:endParaRPr lang="en-US" sz="2000" dirty="0"/>
          </a:p>
          <a:p>
            <a:r>
              <a:rPr lang="en-US" sz="2000" dirty="0"/>
              <a:t>But, what is JSX Really? Find out on the next few slides.</a:t>
            </a:r>
          </a:p>
        </p:txBody>
      </p:sp>
      <p:sp>
        <p:nvSpPr>
          <p:cNvPr id="7" name="Rectangle 6"/>
          <p:cNvSpPr>
            <a:spLocks noChangeArrowheads="1"/>
          </p:cNvSpPr>
          <p:nvPr/>
        </p:nvSpPr>
        <p:spPr bwMode="auto">
          <a:xfrm>
            <a:off x="612648" y="3089312"/>
            <a:ext cx="8153400" cy="1419808"/>
          </a:xfrm>
          <a:prstGeom prst="rect">
            <a:avLst/>
          </a:prstGeom>
          <a:solidFill>
            <a:schemeClr val="tx1">
              <a:lumMod val="85000"/>
              <a:lumOff val="15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noAutofit/>
          </a:bodyPr>
          <a:lstStyle/>
          <a:p>
            <a:r>
              <a:rPr lang="en-US" sz="1000" b="1" dirty="0" err="1">
                <a:solidFill>
                  <a:srgbClr val="BF6426"/>
                </a:solidFill>
                <a:latin typeface="Menlo" charset="0"/>
              </a:rPr>
              <a:t>const</a:t>
            </a:r>
            <a:r>
              <a:rPr lang="en-US" sz="1000" b="1" dirty="0">
                <a:solidFill>
                  <a:srgbClr val="BF6426"/>
                </a:solidFill>
                <a:latin typeface="Menlo" charset="0"/>
              </a:rPr>
              <a:t> </a:t>
            </a:r>
            <a:r>
              <a:rPr lang="en-US" sz="1000" dirty="0">
                <a:solidFill>
                  <a:srgbClr val="FEBB5B"/>
                </a:solidFill>
                <a:latin typeface="Menlo" charset="0"/>
              </a:rPr>
              <a:t>HelloWorld </a:t>
            </a:r>
            <a:r>
              <a:rPr lang="en-US" sz="1000" dirty="0">
                <a:solidFill>
                  <a:srgbClr val="99A8BA"/>
                </a:solidFill>
                <a:latin typeface="Menlo" charset="0"/>
              </a:rPr>
              <a:t>= (props) =&gt; (</a:t>
            </a:r>
          </a:p>
          <a:p>
            <a:r>
              <a:rPr lang="en-US" sz="1000" dirty="0">
                <a:solidFill>
                  <a:srgbClr val="99A8BA"/>
                </a:solidFill>
                <a:latin typeface="Menlo" charset="0"/>
              </a:rPr>
              <a:t>    </a:t>
            </a:r>
            <a:r>
              <a:rPr lang="en-US" sz="1000" dirty="0">
                <a:solidFill>
                  <a:srgbClr val="E1B358"/>
                </a:solidFill>
                <a:latin typeface="Menlo" charset="0"/>
              </a:rPr>
              <a:t>&lt;div&gt;</a:t>
            </a:r>
            <a:r>
              <a:rPr lang="en-US" sz="1000" dirty="0">
                <a:solidFill>
                  <a:srgbClr val="99A8BA"/>
                </a:solidFill>
                <a:latin typeface="Menlo" charset="0"/>
              </a:rPr>
              <a:t>Hello, {</a:t>
            </a:r>
            <a:r>
              <a:rPr lang="en-US" sz="1000" dirty="0" err="1">
                <a:solidFill>
                  <a:srgbClr val="99A8BA"/>
                </a:solidFill>
                <a:latin typeface="Menlo" charset="0"/>
              </a:rPr>
              <a:t>props.name</a:t>
            </a:r>
            <a:r>
              <a:rPr lang="en-US" sz="1000" dirty="0">
                <a:solidFill>
                  <a:srgbClr val="99A8BA"/>
                </a:solidFill>
                <a:latin typeface="Menlo" charset="0"/>
              </a:rPr>
              <a:t>}</a:t>
            </a:r>
            <a:r>
              <a:rPr lang="en-US" sz="1000" dirty="0">
                <a:solidFill>
                  <a:srgbClr val="E1B358"/>
                </a:solidFill>
                <a:latin typeface="Menlo" charset="0"/>
              </a:rPr>
              <a:t>&lt;/div&gt;</a:t>
            </a:r>
          </a:p>
          <a:p>
            <a:r>
              <a:rPr lang="it-IT" sz="1000" dirty="0">
                <a:solidFill>
                  <a:srgbClr val="99A8BA"/>
                </a:solidFill>
                <a:latin typeface="Menlo" charset="0"/>
              </a:rPr>
              <a:t>)</a:t>
            </a:r>
            <a:r>
              <a:rPr lang="it-IT" sz="1000" dirty="0">
                <a:solidFill>
                  <a:srgbClr val="BF6426"/>
                </a:solidFill>
                <a:latin typeface="Menlo" charset="0"/>
              </a:rPr>
              <a:t>;</a:t>
            </a:r>
          </a:p>
          <a:p>
            <a:endParaRPr lang="it-IT" sz="1000" dirty="0">
              <a:solidFill>
                <a:srgbClr val="BF6426"/>
              </a:solidFill>
              <a:latin typeface="Menlo" charset="0"/>
            </a:endParaRPr>
          </a:p>
          <a:p>
            <a:r>
              <a:rPr lang="it-IT" sz="1000" b="1" dirty="0" err="1">
                <a:solidFill>
                  <a:srgbClr val="BF6426"/>
                </a:solidFill>
                <a:latin typeface="Menlo" charset="0"/>
              </a:rPr>
              <a:t>const</a:t>
            </a:r>
            <a:r>
              <a:rPr lang="it-IT" sz="1000" b="1" dirty="0">
                <a:solidFill>
                  <a:srgbClr val="BF6426"/>
                </a:solidFill>
                <a:latin typeface="Menlo" charset="0"/>
              </a:rPr>
              <a:t> </a:t>
            </a:r>
            <a:r>
              <a:rPr lang="it-IT" sz="1000" dirty="0" err="1">
                <a:solidFill>
                  <a:srgbClr val="99A8BA"/>
                </a:solidFill>
                <a:latin typeface="Menlo" charset="0"/>
              </a:rPr>
              <a:t>element</a:t>
            </a:r>
            <a:r>
              <a:rPr lang="it-IT" sz="1000" dirty="0">
                <a:solidFill>
                  <a:srgbClr val="99A8BA"/>
                </a:solidFill>
                <a:latin typeface="Menlo" charset="0"/>
              </a:rPr>
              <a:t> = </a:t>
            </a:r>
            <a:r>
              <a:rPr lang="it-IT" sz="1000" dirty="0">
                <a:solidFill>
                  <a:srgbClr val="E1B358"/>
                </a:solidFill>
                <a:latin typeface="Menlo" charset="0"/>
              </a:rPr>
              <a:t>&lt;</a:t>
            </a:r>
            <a:r>
              <a:rPr lang="it-IT" sz="1000" dirty="0" err="1">
                <a:solidFill>
                  <a:srgbClr val="E1B358"/>
                </a:solidFill>
                <a:latin typeface="Menlo" charset="0"/>
              </a:rPr>
              <a:t>HelloWorld</a:t>
            </a:r>
            <a:r>
              <a:rPr lang="it-IT" sz="1000" dirty="0">
                <a:solidFill>
                  <a:srgbClr val="E1B358"/>
                </a:solidFill>
                <a:latin typeface="Menlo" charset="0"/>
              </a:rPr>
              <a:t> </a:t>
            </a:r>
            <a:r>
              <a:rPr lang="it-IT" sz="1000" dirty="0" err="1">
                <a:solidFill>
                  <a:srgbClr val="ACACAC"/>
                </a:solidFill>
                <a:latin typeface="Menlo" charset="0"/>
              </a:rPr>
              <a:t>name</a:t>
            </a:r>
            <a:r>
              <a:rPr lang="it-IT" sz="1000" dirty="0">
                <a:solidFill>
                  <a:srgbClr val="587647"/>
                </a:solidFill>
                <a:latin typeface="Menlo" charset="0"/>
              </a:rPr>
              <a:t>="Itay"</a:t>
            </a:r>
            <a:r>
              <a:rPr lang="it-IT" sz="1000" dirty="0">
                <a:solidFill>
                  <a:srgbClr val="E1B358"/>
                </a:solidFill>
                <a:latin typeface="Menlo" charset="0"/>
              </a:rPr>
              <a:t>/&gt;</a:t>
            </a:r>
            <a:r>
              <a:rPr lang="it-IT" sz="1000" dirty="0">
                <a:solidFill>
                  <a:srgbClr val="BF6426"/>
                </a:solidFill>
                <a:latin typeface="Menlo" charset="0"/>
              </a:rPr>
              <a:t>;</a:t>
            </a:r>
          </a:p>
          <a:p>
            <a:endParaRPr lang="it-IT" sz="1000" dirty="0">
              <a:solidFill>
                <a:srgbClr val="BF6426"/>
              </a:solidFill>
              <a:latin typeface="Menlo" charset="0"/>
            </a:endParaRPr>
          </a:p>
          <a:p>
            <a:r>
              <a:rPr lang="it-IT" sz="1000" dirty="0" err="1">
                <a:solidFill>
                  <a:srgbClr val="99A8BA"/>
                </a:solidFill>
                <a:latin typeface="Menlo" charset="0"/>
              </a:rPr>
              <a:t>ReactDOM.render</a:t>
            </a:r>
            <a:r>
              <a:rPr lang="it-IT" sz="1000" dirty="0">
                <a:solidFill>
                  <a:srgbClr val="99A8BA"/>
                </a:solidFill>
                <a:latin typeface="Menlo" charset="0"/>
              </a:rPr>
              <a:t>(</a:t>
            </a:r>
            <a:r>
              <a:rPr lang="it-IT" sz="1000" dirty="0" err="1">
                <a:solidFill>
                  <a:srgbClr val="99A8BA"/>
                </a:solidFill>
                <a:latin typeface="Menlo" charset="0"/>
              </a:rPr>
              <a:t>element</a:t>
            </a:r>
            <a:r>
              <a:rPr lang="it-IT" sz="1000" dirty="0">
                <a:solidFill>
                  <a:srgbClr val="BF6426"/>
                </a:solidFill>
                <a:latin typeface="Menlo" charset="0"/>
              </a:rPr>
              <a:t>, </a:t>
            </a:r>
            <a:r>
              <a:rPr lang="it-IT" sz="1000" dirty="0" err="1">
                <a:solidFill>
                  <a:srgbClr val="85609A"/>
                </a:solidFill>
                <a:latin typeface="Menlo" charset="0"/>
              </a:rPr>
              <a:t>document</a:t>
            </a:r>
            <a:r>
              <a:rPr lang="it-IT" sz="1000" dirty="0" err="1">
                <a:solidFill>
                  <a:srgbClr val="99A8BA"/>
                </a:solidFill>
                <a:latin typeface="Menlo" charset="0"/>
              </a:rPr>
              <a:t>.</a:t>
            </a:r>
            <a:r>
              <a:rPr lang="it-IT" sz="1000" dirty="0" err="1">
                <a:solidFill>
                  <a:srgbClr val="85609A"/>
                </a:solidFill>
                <a:latin typeface="Menlo" charset="0"/>
              </a:rPr>
              <a:t>body</a:t>
            </a:r>
            <a:r>
              <a:rPr lang="it-IT" sz="1000" dirty="0">
                <a:solidFill>
                  <a:srgbClr val="99A8BA"/>
                </a:solidFill>
                <a:latin typeface="Menlo" charset="0"/>
              </a:rPr>
              <a:t>)</a:t>
            </a:r>
            <a:r>
              <a:rPr lang="it-IT" sz="1000" dirty="0">
                <a:solidFill>
                  <a:srgbClr val="BF6426"/>
                </a:solidFill>
                <a:latin typeface="Menlo" charset="0"/>
              </a:rPr>
              <a:t>;</a:t>
            </a:r>
          </a:p>
        </p:txBody>
      </p:sp>
    </p:spTree>
    <p:extLst>
      <p:ext uri="{BB962C8B-B14F-4D97-AF65-F5344CB8AC3E}">
        <p14:creationId xmlns:p14="http://schemas.microsoft.com/office/powerpoint/2010/main" val="7847004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Lifecycle hooks</a:t>
            </a:r>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16</a:t>
            </a:fld>
            <a:endParaRPr lang="en-US"/>
          </a:p>
        </p:txBody>
      </p:sp>
      <p:sp>
        <p:nvSpPr>
          <p:cNvPr id="5" name="Content Placeholder 4"/>
          <p:cNvSpPr>
            <a:spLocks noGrp="1"/>
          </p:cNvSpPr>
          <p:nvPr>
            <p:ph sz="quarter" idx="1"/>
          </p:nvPr>
        </p:nvSpPr>
        <p:spPr>
          <a:xfrm>
            <a:off x="612648" y="1597496"/>
            <a:ext cx="8153400" cy="4855840"/>
          </a:xfrm>
        </p:spPr>
        <p:txBody>
          <a:bodyPr>
            <a:normAutofit fontScale="92500" lnSpcReduction="20000"/>
          </a:bodyPr>
          <a:lstStyle/>
          <a:p>
            <a:r>
              <a:rPr lang="en-US" sz="2200" dirty="0" err="1"/>
              <a:t>componentWillMount</a:t>
            </a:r>
            <a:r>
              <a:rPr lang="en-US" sz="2200" dirty="0"/>
              <a:t>()</a:t>
            </a:r>
          </a:p>
          <a:p>
            <a:pPr lvl="1"/>
            <a:r>
              <a:rPr lang="en-US" sz="1800" dirty="0"/>
              <a:t>Invoked immediately before mounting occurs. It is called before render().</a:t>
            </a:r>
          </a:p>
          <a:p>
            <a:r>
              <a:rPr lang="en-US" sz="2200" dirty="0" err="1"/>
              <a:t>componentDidMount</a:t>
            </a:r>
            <a:r>
              <a:rPr lang="en-US" sz="2200" dirty="0"/>
              <a:t>()</a:t>
            </a:r>
          </a:p>
          <a:p>
            <a:pPr lvl="1"/>
            <a:r>
              <a:rPr lang="en-US" sz="1800" dirty="0"/>
              <a:t>Invoked immediately after a component is mounted. Initialization that requires DOM nodes should go here.</a:t>
            </a:r>
          </a:p>
          <a:p>
            <a:r>
              <a:rPr lang="en-US" sz="2200" dirty="0" err="1"/>
              <a:t>shouldComponentUpdate</a:t>
            </a:r>
            <a:r>
              <a:rPr lang="en-US" sz="2200" dirty="0"/>
              <a:t>()</a:t>
            </a:r>
          </a:p>
          <a:p>
            <a:pPr lvl="1"/>
            <a:r>
              <a:rPr lang="en-US" sz="1800" dirty="0"/>
              <a:t>Use </a:t>
            </a:r>
            <a:r>
              <a:rPr lang="en-US" sz="1800" dirty="0" err="1"/>
              <a:t>shouldComponentUpdate</a:t>
            </a:r>
            <a:r>
              <a:rPr lang="en-US" sz="1800" dirty="0"/>
              <a:t>() to let React know if a component's output is not affected by the current change in state or props.</a:t>
            </a:r>
          </a:p>
          <a:p>
            <a:r>
              <a:rPr lang="en-US" sz="2200" dirty="0" err="1"/>
              <a:t>componentWillUpdate</a:t>
            </a:r>
            <a:r>
              <a:rPr lang="en-US" sz="2200" dirty="0"/>
              <a:t>()</a:t>
            </a:r>
          </a:p>
          <a:p>
            <a:pPr lvl="1"/>
            <a:r>
              <a:rPr lang="en-US" sz="1800" dirty="0"/>
              <a:t>Invoked immediately before rendering when new props or state are being received.</a:t>
            </a:r>
            <a:endParaRPr lang="en-US" sz="1900" dirty="0"/>
          </a:p>
          <a:p>
            <a:r>
              <a:rPr lang="en-US" sz="2200" dirty="0" err="1"/>
              <a:t>componentDidUpdate</a:t>
            </a:r>
            <a:r>
              <a:rPr lang="en-US" sz="2200" dirty="0"/>
              <a:t>()</a:t>
            </a:r>
          </a:p>
          <a:p>
            <a:pPr lvl="1"/>
            <a:r>
              <a:rPr lang="en-US" sz="1800" dirty="0"/>
              <a:t>Invoked immediately after updating occurs.</a:t>
            </a:r>
            <a:endParaRPr lang="en-US" sz="1900" dirty="0"/>
          </a:p>
          <a:p>
            <a:r>
              <a:rPr lang="en-US" sz="2200" dirty="0" err="1"/>
              <a:t>componentWillReceiveProps</a:t>
            </a:r>
            <a:r>
              <a:rPr lang="en-US" sz="2200" dirty="0"/>
              <a:t>()</a:t>
            </a:r>
          </a:p>
          <a:p>
            <a:pPr lvl="1"/>
            <a:r>
              <a:rPr lang="en-US" sz="1700" dirty="0"/>
              <a:t>Invoked before a mounted component receives new props. </a:t>
            </a:r>
            <a:endParaRPr lang="en-US" sz="1900" dirty="0"/>
          </a:p>
          <a:p>
            <a:r>
              <a:rPr lang="en-US" sz="2200" dirty="0" err="1"/>
              <a:t>componentWillUnmount</a:t>
            </a:r>
            <a:r>
              <a:rPr lang="en-US" sz="2200" dirty="0"/>
              <a:t>()</a:t>
            </a:r>
          </a:p>
          <a:p>
            <a:pPr lvl="1"/>
            <a:r>
              <a:rPr lang="en-US" sz="1700" dirty="0"/>
              <a:t>invoked immediately before a component is unmounted and destroyed.</a:t>
            </a:r>
            <a:endParaRPr lang="en-US" sz="1900" dirty="0"/>
          </a:p>
          <a:p>
            <a:endParaRPr lang="en-US" sz="2200" dirty="0"/>
          </a:p>
        </p:txBody>
      </p:sp>
    </p:spTree>
    <p:extLst>
      <p:ext uri="{BB962C8B-B14F-4D97-AF65-F5344CB8AC3E}">
        <p14:creationId xmlns:p14="http://schemas.microsoft.com/office/powerpoint/2010/main" val="21058377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Introduction to JSX</a:t>
            </a:r>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17</a:t>
            </a:fld>
            <a:endParaRPr lang="en-US"/>
          </a:p>
        </p:txBody>
      </p:sp>
      <p:sp>
        <p:nvSpPr>
          <p:cNvPr id="5" name="Content Placeholder 4"/>
          <p:cNvSpPr>
            <a:spLocks noGrp="1"/>
          </p:cNvSpPr>
          <p:nvPr>
            <p:ph sz="quarter" idx="1"/>
          </p:nvPr>
        </p:nvSpPr>
        <p:spPr>
          <a:xfrm>
            <a:off x="612648" y="1597496"/>
            <a:ext cx="8153400" cy="4855840"/>
          </a:xfrm>
        </p:spPr>
        <p:txBody>
          <a:bodyPr>
            <a:normAutofit/>
          </a:bodyPr>
          <a:lstStyle/>
          <a:p>
            <a:r>
              <a:rPr lang="en-US" sz="2400" dirty="0"/>
              <a:t>JSX is a syntax extension to JavaScript. It is recommend to be used with React to describe what the UI should look like. </a:t>
            </a:r>
          </a:p>
          <a:p>
            <a:r>
              <a:rPr lang="en-US" sz="2400" dirty="0"/>
              <a:t>JSX may remind you of a template language, but it comes with the full power of JavaScript. JSX produces React "elements". </a:t>
            </a:r>
          </a:p>
          <a:p>
            <a:r>
              <a:rPr lang="en-US" sz="2400" dirty="0"/>
              <a:t>You can embed any JS expression in JSX by wrapping it in curly braces:</a:t>
            </a:r>
          </a:p>
          <a:p>
            <a:endParaRPr lang="en-US" sz="2400" dirty="0"/>
          </a:p>
        </p:txBody>
      </p:sp>
      <p:sp>
        <p:nvSpPr>
          <p:cNvPr id="7" name="Rectangle 6"/>
          <p:cNvSpPr>
            <a:spLocks noChangeArrowheads="1"/>
          </p:cNvSpPr>
          <p:nvPr/>
        </p:nvSpPr>
        <p:spPr bwMode="auto">
          <a:xfrm>
            <a:off x="611754" y="4149080"/>
            <a:ext cx="8154294" cy="1830149"/>
          </a:xfrm>
          <a:prstGeom prst="rect">
            <a:avLst/>
          </a:prstGeom>
          <a:solidFill>
            <a:schemeClr val="tx1">
              <a:lumMod val="85000"/>
              <a:lumOff val="15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noAutofit/>
          </a:bodyPr>
          <a:lstStyle/>
          <a:p>
            <a:r>
              <a:rPr lang="en-US" sz="1000" b="1" dirty="0">
                <a:solidFill>
                  <a:srgbClr val="BF6426"/>
                </a:solidFill>
                <a:latin typeface="Menlo" charset="0"/>
              </a:rPr>
              <a:t>function </a:t>
            </a:r>
            <a:r>
              <a:rPr lang="en-US" sz="1000" dirty="0" err="1">
                <a:solidFill>
                  <a:srgbClr val="FEBB5B"/>
                </a:solidFill>
                <a:latin typeface="Menlo" charset="0"/>
              </a:rPr>
              <a:t>sayHello</a:t>
            </a:r>
            <a:r>
              <a:rPr lang="en-US" sz="1000" dirty="0">
                <a:solidFill>
                  <a:srgbClr val="99A8BA"/>
                </a:solidFill>
                <a:latin typeface="Menlo" charset="0"/>
              </a:rPr>
              <a:t>(name) {</a:t>
            </a:r>
          </a:p>
          <a:p>
            <a:r>
              <a:rPr lang="en-US" sz="1000" dirty="0">
                <a:solidFill>
                  <a:srgbClr val="99A8BA"/>
                </a:solidFill>
                <a:latin typeface="Menlo" charset="0"/>
              </a:rPr>
              <a:t>    </a:t>
            </a:r>
            <a:r>
              <a:rPr lang="en-US" sz="1000" b="1" dirty="0">
                <a:solidFill>
                  <a:srgbClr val="BF6426"/>
                </a:solidFill>
                <a:latin typeface="Menlo" charset="0"/>
              </a:rPr>
              <a:t>return </a:t>
            </a:r>
            <a:r>
              <a:rPr lang="en-US" sz="1000" dirty="0">
                <a:solidFill>
                  <a:srgbClr val="587647"/>
                </a:solidFill>
                <a:latin typeface="Menlo" charset="0"/>
              </a:rPr>
              <a:t>'Hello, ' </a:t>
            </a:r>
            <a:r>
              <a:rPr lang="en-US" sz="1000" dirty="0">
                <a:solidFill>
                  <a:srgbClr val="99A8BA"/>
                </a:solidFill>
                <a:latin typeface="Menlo" charset="0"/>
              </a:rPr>
              <a:t>+ name</a:t>
            </a:r>
            <a:r>
              <a:rPr lang="en-US" sz="1000" dirty="0">
                <a:solidFill>
                  <a:srgbClr val="BF6426"/>
                </a:solidFill>
                <a:latin typeface="Menlo" charset="0"/>
              </a:rPr>
              <a:t>;</a:t>
            </a:r>
          </a:p>
          <a:p>
            <a:r>
              <a:rPr lang="en-US" sz="1000" dirty="0">
                <a:solidFill>
                  <a:srgbClr val="99A8BA"/>
                </a:solidFill>
                <a:latin typeface="Menlo" charset="0"/>
              </a:rPr>
              <a:t>}</a:t>
            </a:r>
          </a:p>
          <a:p>
            <a:endParaRPr lang="en-US" sz="1000" dirty="0">
              <a:solidFill>
                <a:srgbClr val="99A8BA"/>
              </a:solidFill>
              <a:latin typeface="Menlo" charset="0"/>
            </a:endParaRPr>
          </a:p>
          <a:p>
            <a:r>
              <a:rPr lang="en-US" sz="1000" b="1" dirty="0" err="1">
                <a:solidFill>
                  <a:srgbClr val="BF6426"/>
                </a:solidFill>
                <a:latin typeface="Menlo" charset="0"/>
              </a:rPr>
              <a:t>const</a:t>
            </a:r>
            <a:r>
              <a:rPr lang="en-US" sz="1000" b="1" dirty="0">
                <a:solidFill>
                  <a:srgbClr val="BF6426"/>
                </a:solidFill>
                <a:latin typeface="Menlo" charset="0"/>
              </a:rPr>
              <a:t> </a:t>
            </a:r>
            <a:r>
              <a:rPr lang="en-US" sz="1000" dirty="0">
                <a:solidFill>
                  <a:srgbClr val="99A8BA"/>
                </a:solidFill>
                <a:latin typeface="Menlo" charset="0"/>
              </a:rPr>
              <a:t>name = </a:t>
            </a:r>
            <a:r>
              <a:rPr lang="en-US" sz="1000" dirty="0">
                <a:solidFill>
                  <a:srgbClr val="587647"/>
                </a:solidFill>
                <a:latin typeface="Menlo" charset="0"/>
              </a:rPr>
              <a:t>'Itay'</a:t>
            </a:r>
            <a:r>
              <a:rPr lang="en-US" sz="1000" dirty="0">
                <a:solidFill>
                  <a:srgbClr val="BF6426"/>
                </a:solidFill>
                <a:latin typeface="Menlo" charset="0"/>
              </a:rPr>
              <a:t>;</a:t>
            </a:r>
          </a:p>
          <a:p>
            <a:endParaRPr lang="en-US" sz="1000" dirty="0">
              <a:solidFill>
                <a:srgbClr val="BF6426"/>
              </a:solidFill>
              <a:latin typeface="Menlo" charset="0"/>
            </a:endParaRPr>
          </a:p>
          <a:p>
            <a:r>
              <a:rPr lang="en-US" sz="1000" b="1" dirty="0" err="1">
                <a:solidFill>
                  <a:srgbClr val="BF6426"/>
                </a:solidFill>
                <a:latin typeface="Menlo" charset="0"/>
              </a:rPr>
              <a:t>const</a:t>
            </a:r>
            <a:r>
              <a:rPr lang="en-US" sz="1000" b="1" dirty="0">
                <a:solidFill>
                  <a:srgbClr val="BF6426"/>
                </a:solidFill>
                <a:latin typeface="Menlo" charset="0"/>
              </a:rPr>
              <a:t> </a:t>
            </a:r>
            <a:r>
              <a:rPr lang="en-US" sz="1000" dirty="0">
                <a:solidFill>
                  <a:srgbClr val="99A8BA"/>
                </a:solidFill>
                <a:latin typeface="Menlo" charset="0"/>
              </a:rPr>
              <a:t>element = (</a:t>
            </a:r>
          </a:p>
          <a:p>
            <a:r>
              <a:rPr lang="en-US" sz="1000" dirty="0">
                <a:solidFill>
                  <a:srgbClr val="99A8BA"/>
                </a:solidFill>
                <a:latin typeface="Menlo" charset="0"/>
              </a:rPr>
              <a:t>    </a:t>
            </a:r>
            <a:r>
              <a:rPr lang="en-US" sz="1000" dirty="0">
                <a:solidFill>
                  <a:srgbClr val="E1B358"/>
                </a:solidFill>
                <a:latin typeface="Menlo" charset="0"/>
              </a:rPr>
              <a:t>&lt;h1&gt;</a:t>
            </a:r>
            <a:r>
              <a:rPr lang="en-US" sz="1000" dirty="0">
                <a:solidFill>
                  <a:srgbClr val="99A8BA"/>
                </a:solidFill>
                <a:latin typeface="Menlo" charset="0"/>
              </a:rPr>
              <a:t>{</a:t>
            </a:r>
            <a:r>
              <a:rPr lang="en-US" sz="1000" dirty="0" err="1">
                <a:solidFill>
                  <a:srgbClr val="FEBB5B"/>
                </a:solidFill>
                <a:latin typeface="Menlo" charset="0"/>
              </a:rPr>
              <a:t>sayHello</a:t>
            </a:r>
            <a:r>
              <a:rPr lang="en-US" sz="1000" dirty="0">
                <a:solidFill>
                  <a:srgbClr val="99A8BA"/>
                </a:solidFill>
                <a:latin typeface="Menlo" charset="0"/>
              </a:rPr>
              <a:t>(name)}</a:t>
            </a:r>
            <a:r>
              <a:rPr lang="en-US" sz="1000" dirty="0">
                <a:solidFill>
                  <a:srgbClr val="E1B358"/>
                </a:solidFill>
                <a:latin typeface="Menlo" charset="0"/>
              </a:rPr>
              <a:t>&lt;/h1&gt;</a:t>
            </a:r>
          </a:p>
          <a:p>
            <a:r>
              <a:rPr lang="it-IT" sz="1000" dirty="0">
                <a:solidFill>
                  <a:srgbClr val="99A8BA"/>
                </a:solidFill>
                <a:latin typeface="Menlo" charset="0"/>
              </a:rPr>
              <a:t>)</a:t>
            </a:r>
            <a:r>
              <a:rPr lang="it-IT" sz="1000" dirty="0">
                <a:solidFill>
                  <a:srgbClr val="BF6426"/>
                </a:solidFill>
                <a:latin typeface="Menlo" charset="0"/>
              </a:rPr>
              <a:t>;</a:t>
            </a:r>
          </a:p>
          <a:p>
            <a:endParaRPr lang="it-IT" sz="1000" dirty="0">
              <a:solidFill>
                <a:srgbClr val="BF6426"/>
              </a:solidFill>
              <a:latin typeface="Menlo" charset="0"/>
            </a:endParaRPr>
          </a:p>
          <a:p>
            <a:r>
              <a:rPr lang="it-IT" sz="1000" dirty="0" err="1">
                <a:solidFill>
                  <a:srgbClr val="99A8BA"/>
                </a:solidFill>
                <a:latin typeface="Menlo" charset="0"/>
              </a:rPr>
              <a:t>ReactDOM.render</a:t>
            </a:r>
            <a:r>
              <a:rPr lang="it-IT" sz="1000" dirty="0">
                <a:solidFill>
                  <a:srgbClr val="99A8BA"/>
                </a:solidFill>
                <a:latin typeface="Menlo" charset="0"/>
              </a:rPr>
              <a:t>(</a:t>
            </a:r>
            <a:r>
              <a:rPr lang="it-IT" sz="1000" dirty="0" err="1">
                <a:solidFill>
                  <a:srgbClr val="99A8BA"/>
                </a:solidFill>
                <a:latin typeface="Menlo" charset="0"/>
              </a:rPr>
              <a:t>element</a:t>
            </a:r>
            <a:r>
              <a:rPr lang="it-IT" sz="1000" dirty="0">
                <a:solidFill>
                  <a:srgbClr val="BF6426"/>
                </a:solidFill>
                <a:latin typeface="Menlo" charset="0"/>
              </a:rPr>
              <a:t>, </a:t>
            </a:r>
            <a:r>
              <a:rPr lang="it-IT" sz="1000" dirty="0" err="1">
                <a:solidFill>
                  <a:srgbClr val="85609A"/>
                </a:solidFill>
                <a:latin typeface="Menlo" charset="0"/>
              </a:rPr>
              <a:t>document</a:t>
            </a:r>
            <a:r>
              <a:rPr lang="it-IT" sz="1000" dirty="0" err="1">
                <a:solidFill>
                  <a:srgbClr val="99A8BA"/>
                </a:solidFill>
                <a:latin typeface="Menlo" charset="0"/>
              </a:rPr>
              <a:t>.</a:t>
            </a:r>
            <a:r>
              <a:rPr lang="it-IT" sz="1000" dirty="0" err="1">
                <a:solidFill>
                  <a:srgbClr val="85609A"/>
                </a:solidFill>
                <a:latin typeface="Menlo" charset="0"/>
              </a:rPr>
              <a:t>body</a:t>
            </a:r>
            <a:r>
              <a:rPr lang="it-IT" sz="1000" dirty="0">
                <a:solidFill>
                  <a:srgbClr val="99A8BA"/>
                </a:solidFill>
                <a:latin typeface="Menlo" charset="0"/>
              </a:rPr>
              <a:t>)</a:t>
            </a:r>
            <a:r>
              <a:rPr lang="it-IT" sz="1000" dirty="0">
                <a:solidFill>
                  <a:srgbClr val="BF6426"/>
                </a:solidFill>
                <a:latin typeface="Menlo" charset="0"/>
              </a:rPr>
              <a:t>;</a:t>
            </a:r>
          </a:p>
        </p:txBody>
      </p:sp>
    </p:spTree>
    <p:extLst>
      <p:ext uri="{BB962C8B-B14F-4D97-AF65-F5344CB8AC3E}">
        <p14:creationId xmlns:p14="http://schemas.microsoft.com/office/powerpoint/2010/main" val="4449590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Introduction to JSX</a:t>
            </a:r>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18</a:t>
            </a:fld>
            <a:endParaRPr lang="en-US"/>
          </a:p>
        </p:txBody>
      </p:sp>
      <p:sp>
        <p:nvSpPr>
          <p:cNvPr id="5" name="Content Placeholder 4"/>
          <p:cNvSpPr>
            <a:spLocks noGrp="1"/>
          </p:cNvSpPr>
          <p:nvPr>
            <p:ph sz="quarter" idx="1"/>
          </p:nvPr>
        </p:nvSpPr>
        <p:spPr>
          <a:xfrm>
            <a:off x="612648" y="1597496"/>
            <a:ext cx="8153400" cy="4855840"/>
          </a:xfrm>
        </p:spPr>
        <p:txBody>
          <a:bodyPr>
            <a:normAutofit/>
          </a:bodyPr>
          <a:lstStyle/>
          <a:p>
            <a:r>
              <a:rPr lang="en-US" sz="2400" dirty="0"/>
              <a:t>After compilation, JSX expressions become regular JavaScript objects. This means that you can use JSX inside of an if statements and for loops, assign it to variables, accept it as arguments, and return it from functions:</a:t>
            </a:r>
          </a:p>
          <a:p>
            <a:endParaRPr lang="en-US" sz="2400" dirty="0"/>
          </a:p>
          <a:p>
            <a:endParaRPr lang="en-US" sz="2400" dirty="0"/>
          </a:p>
          <a:p>
            <a:endParaRPr lang="en-US" sz="2400" dirty="0"/>
          </a:p>
          <a:p>
            <a:endParaRPr lang="en-US" sz="2400" dirty="0"/>
          </a:p>
        </p:txBody>
      </p:sp>
      <p:sp>
        <p:nvSpPr>
          <p:cNvPr id="7" name="Rectangle 6"/>
          <p:cNvSpPr>
            <a:spLocks noChangeArrowheads="1"/>
          </p:cNvSpPr>
          <p:nvPr/>
        </p:nvSpPr>
        <p:spPr bwMode="auto">
          <a:xfrm>
            <a:off x="601184" y="3284984"/>
            <a:ext cx="8154294" cy="1959868"/>
          </a:xfrm>
          <a:prstGeom prst="rect">
            <a:avLst/>
          </a:prstGeom>
          <a:solidFill>
            <a:schemeClr val="tx1">
              <a:lumMod val="85000"/>
              <a:lumOff val="15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noAutofit/>
          </a:bodyPr>
          <a:lstStyle/>
          <a:p>
            <a:r>
              <a:rPr lang="en-US" sz="1000" b="1" dirty="0">
                <a:solidFill>
                  <a:srgbClr val="BF6426"/>
                </a:solidFill>
                <a:latin typeface="Menlo" charset="0"/>
              </a:rPr>
              <a:t>function </a:t>
            </a:r>
            <a:r>
              <a:rPr lang="en-US" sz="1000" dirty="0" err="1">
                <a:solidFill>
                  <a:srgbClr val="99A8BA"/>
                </a:solidFill>
                <a:latin typeface="Menlo" charset="0"/>
              </a:rPr>
              <a:t>GetGreeting</a:t>
            </a:r>
            <a:r>
              <a:rPr lang="en-US" sz="1000" dirty="0">
                <a:solidFill>
                  <a:srgbClr val="99A8BA"/>
                </a:solidFill>
                <a:latin typeface="Menlo" charset="0"/>
              </a:rPr>
              <a:t>(name) {</a:t>
            </a:r>
          </a:p>
          <a:p>
            <a:r>
              <a:rPr lang="it-IT" sz="1000" dirty="0">
                <a:solidFill>
                  <a:srgbClr val="99A8BA"/>
                </a:solidFill>
                <a:latin typeface="Menlo" charset="0"/>
              </a:rPr>
              <a:t>    </a:t>
            </a:r>
            <a:r>
              <a:rPr lang="it-IT" sz="1000" b="1" dirty="0" err="1">
                <a:solidFill>
                  <a:srgbClr val="BF6426"/>
                </a:solidFill>
                <a:latin typeface="Menlo" charset="0"/>
              </a:rPr>
              <a:t>if</a:t>
            </a:r>
            <a:r>
              <a:rPr lang="it-IT" sz="1000" dirty="0">
                <a:solidFill>
                  <a:srgbClr val="99A8BA"/>
                </a:solidFill>
                <a:latin typeface="Menlo" charset="0"/>
              </a:rPr>
              <a:t>(</a:t>
            </a:r>
            <a:r>
              <a:rPr lang="it-IT" sz="1000" dirty="0" err="1">
                <a:solidFill>
                  <a:srgbClr val="99A8BA"/>
                </a:solidFill>
                <a:latin typeface="Menlo" charset="0"/>
              </a:rPr>
              <a:t>name</a:t>
            </a:r>
            <a:r>
              <a:rPr lang="it-IT" sz="1000" dirty="0">
                <a:solidFill>
                  <a:srgbClr val="99A8BA"/>
                </a:solidFill>
                <a:latin typeface="Menlo" charset="0"/>
              </a:rPr>
              <a:t> === </a:t>
            </a:r>
            <a:r>
              <a:rPr lang="it-IT" sz="1000" dirty="0">
                <a:solidFill>
                  <a:srgbClr val="587647"/>
                </a:solidFill>
                <a:latin typeface="Menlo" charset="0"/>
              </a:rPr>
              <a:t>'Itay'</a:t>
            </a:r>
            <a:r>
              <a:rPr lang="it-IT" sz="1000" dirty="0">
                <a:solidFill>
                  <a:srgbClr val="99A8BA"/>
                </a:solidFill>
                <a:latin typeface="Menlo" charset="0"/>
              </a:rPr>
              <a:t>) {</a:t>
            </a:r>
          </a:p>
          <a:p>
            <a:r>
              <a:rPr lang="en-US" sz="1000" dirty="0">
                <a:solidFill>
                  <a:srgbClr val="99A8BA"/>
                </a:solidFill>
                <a:latin typeface="Menlo" charset="0"/>
              </a:rPr>
              <a:t>        </a:t>
            </a:r>
            <a:r>
              <a:rPr lang="en-US" sz="1000" b="1" dirty="0">
                <a:solidFill>
                  <a:srgbClr val="BF6426"/>
                </a:solidFill>
                <a:latin typeface="Menlo" charset="0"/>
              </a:rPr>
              <a:t>return </a:t>
            </a:r>
            <a:r>
              <a:rPr lang="en-US" sz="1000" dirty="0">
                <a:solidFill>
                  <a:srgbClr val="E1B358"/>
                </a:solidFill>
                <a:latin typeface="Menlo" charset="0"/>
              </a:rPr>
              <a:t>&lt;h1&gt;</a:t>
            </a:r>
            <a:r>
              <a:rPr lang="en-US" sz="1000" dirty="0">
                <a:solidFill>
                  <a:srgbClr val="99A8BA"/>
                </a:solidFill>
                <a:latin typeface="Menlo" charset="0"/>
              </a:rPr>
              <a:t>Hello, Itay!</a:t>
            </a:r>
            <a:r>
              <a:rPr lang="en-US" sz="1000" dirty="0">
                <a:solidFill>
                  <a:srgbClr val="E1B358"/>
                </a:solidFill>
                <a:latin typeface="Menlo" charset="0"/>
              </a:rPr>
              <a:t>&lt;/h1&gt;</a:t>
            </a:r>
            <a:r>
              <a:rPr lang="en-US" sz="1000" dirty="0">
                <a:solidFill>
                  <a:srgbClr val="BF6426"/>
                </a:solidFill>
                <a:latin typeface="Menlo" charset="0"/>
              </a:rPr>
              <a:t>;</a:t>
            </a:r>
          </a:p>
          <a:p>
            <a:r>
              <a:rPr lang="de-DE" sz="1000" dirty="0">
                <a:solidFill>
                  <a:srgbClr val="BF6426"/>
                </a:solidFill>
                <a:latin typeface="Menlo" charset="0"/>
              </a:rPr>
              <a:t>    </a:t>
            </a:r>
            <a:r>
              <a:rPr lang="de-DE" sz="1000" dirty="0">
                <a:solidFill>
                  <a:srgbClr val="99A8BA"/>
                </a:solidFill>
                <a:latin typeface="Menlo" charset="0"/>
              </a:rPr>
              <a:t>}</a:t>
            </a:r>
          </a:p>
          <a:p>
            <a:r>
              <a:rPr lang="de-DE" sz="1000" dirty="0">
                <a:solidFill>
                  <a:srgbClr val="99A8BA"/>
                </a:solidFill>
                <a:latin typeface="Menlo" charset="0"/>
              </a:rPr>
              <a:t>    </a:t>
            </a:r>
            <a:r>
              <a:rPr lang="de-DE" sz="1000" b="1" dirty="0" err="1">
                <a:solidFill>
                  <a:srgbClr val="BF6426"/>
                </a:solidFill>
                <a:latin typeface="Menlo" charset="0"/>
              </a:rPr>
              <a:t>return</a:t>
            </a:r>
            <a:r>
              <a:rPr lang="de-DE" sz="1000" b="1" dirty="0">
                <a:solidFill>
                  <a:srgbClr val="BF6426"/>
                </a:solidFill>
                <a:latin typeface="Menlo" charset="0"/>
              </a:rPr>
              <a:t> </a:t>
            </a:r>
            <a:r>
              <a:rPr lang="de-DE" sz="1000" dirty="0">
                <a:solidFill>
                  <a:srgbClr val="E1B358"/>
                </a:solidFill>
                <a:latin typeface="Menlo" charset="0"/>
              </a:rPr>
              <a:t>&lt;h1&gt;</a:t>
            </a:r>
            <a:r>
              <a:rPr lang="de-DE" sz="1000" dirty="0" err="1">
                <a:solidFill>
                  <a:srgbClr val="99A8BA"/>
                </a:solidFill>
                <a:latin typeface="Menlo" charset="0"/>
              </a:rPr>
              <a:t>Hello</a:t>
            </a:r>
            <a:r>
              <a:rPr lang="de-DE" sz="1000" dirty="0">
                <a:solidFill>
                  <a:srgbClr val="99A8BA"/>
                </a:solidFill>
                <a:latin typeface="Menlo" charset="0"/>
              </a:rPr>
              <a:t>, </a:t>
            </a:r>
            <a:r>
              <a:rPr lang="de-DE" sz="1000" dirty="0" err="1">
                <a:solidFill>
                  <a:srgbClr val="99A8BA"/>
                </a:solidFill>
                <a:latin typeface="Menlo" charset="0"/>
              </a:rPr>
              <a:t>Stranger</a:t>
            </a:r>
            <a:r>
              <a:rPr lang="de-DE" sz="1000" dirty="0">
                <a:solidFill>
                  <a:srgbClr val="99A8BA"/>
                </a:solidFill>
                <a:latin typeface="Menlo" charset="0"/>
              </a:rPr>
              <a:t>.</a:t>
            </a:r>
            <a:r>
              <a:rPr lang="de-DE" sz="1000" dirty="0">
                <a:solidFill>
                  <a:srgbClr val="E1B358"/>
                </a:solidFill>
                <a:latin typeface="Menlo" charset="0"/>
              </a:rPr>
              <a:t>&lt;/h1&gt;</a:t>
            </a:r>
            <a:r>
              <a:rPr lang="de-DE" sz="1000" dirty="0">
                <a:solidFill>
                  <a:srgbClr val="BF6426"/>
                </a:solidFill>
                <a:latin typeface="Menlo" charset="0"/>
              </a:rPr>
              <a:t>;</a:t>
            </a:r>
          </a:p>
          <a:p>
            <a:r>
              <a:rPr lang="de-DE" sz="1000" dirty="0">
                <a:solidFill>
                  <a:srgbClr val="99A8BA"/>
                </a:solidFill>
                <a:latin typeface="Menlo" charset="0"/>
              </a:rPr>
              <a:t>}</a:t>
            </a:r>
          </a:p>
          <a:p>
            <a:endParaRPr lang="de-DE" sz="1000" dirty="0">
              <a:solidFill>
                <a:srgbClr val="99A8BA"/>
              </a:solidFill>
              <a:latin typeface="Menlo" charset="0"/>
            </a:endParaRPr>
          </a:p>
          <a:p>
            <a:r>
              <a:rPr lang="de-DE" sz="1000" b="1" dirty="0" err="1">
                <a:solidFill>
                  <a:srgbClr val="BF6426"/>
                </a:solidFill>
                <a:latin typeface="Menlo" charset="0"/>
              </a:rPr>
              <a:t>const</a:t>
            </a:r>
            <a:r>
              <a:rPr lang="de-DE" sz="1000" b="1" dirty="0">
                <a:solidFill>
                  <a:srgbClr val="BF6426"/>
                </a:solidFill>
                <a:latin typeface="Menlo" charset="0"/>
              </a:rPr>
              <a:t> </a:t>
            </a:r>
            <a:r>
              <a:rPr lang="de-DE" sz="1000" dirty="0" err="1">
                <a:solidFill>
                  <a:srgbClr val="99A8BA"/>
                </a:solidFill>
                <a:latin typeface="Menlo" charset="0"/>
              </a:rPr>
              <a:t>element</a:t>
            </a:r>
            <a:r>
              <a:rPr lang="de-DE" sz="1000" dirty="0">
                <a:solidFill>
                  <a:srgbClr val="99A8BA"/>
                </a:solidFill>
                <a:latin typeface="Menlo" charset="0"/>
              </a:rPr>
              <a:t> = </a:t>
            </a:r>
            <a:r>
              <a:rPr lang="de-DE" sz="1000" dirty="0">
                <a:solidFill>
                  <a:srgbClr val="E1B358"/>
                </a:solidFill>
                <a:latin typeface="Menlo" charset="0"/>
              </a:rPr>
              <a:t>&lt;</a:t>
            </a:r>
            <a:r>
              <a:rPr lang="de-DE" sz="1000" dirty="0" err="1">
                <a:solidFill>
                  <a:srgbClr val="E1B358"/>
                </a:solidFill>
                <a:latin typeface="Menlo" charset="0"/>
              </a:rPr>
              <a:t>GetGreeting</a:t>
            </a:r>
            <a:r>
              <a:rPr lang="de-DE" sz="1000" dirty="0">
                <a:solidFill>
                  <a:srgbClr val="E1B358"/>
                </a:solidFill>
                <a:latin typeface="Menlo" charset="0"/>
              </a:rPr>
              <a:t> </a:t>
            </a:r>
            <a:r>
              <a:rPr lang="de-DE" sz="1000" dirty="0" err="1">
                <a:solidFill>
                  <a:srgbClr val="ACACAC"/>
                </a:solidFill>
                <a:latin typeface="Menlo" charset="0"/>
              </a:rPr>
              <a:t>name</a:t>
            </a:r>
            <a:r>
              <a:rPr lang="de-DE" sz="1000" dirty="0">
                <a:solidFill>
                  <a:srgbClr val="587647"/>
                </a:solidFill>
                <a:latin typeface="Menlo" charset="0"/>
              </a:rPr>
              <a:t>="Itay"</a:t>
            </a:r>
            <a:r>
              <a:rPr lang="de-DE" sz="1000" dirty="0">
                <a:solidFill>
                  <a:srgbClr val="E1B358"/>
                </a:solidFill>
                <a:latin typeface="Menlo" charset="0"/>
              </a:rPr>
              <a:t>/&gt;</a:t>
            </a:r>
            <a:r>
              <a:rPr lang="de-DE" sz="1000" dirty="0">
                <a:solidFill>
                  <a:srgbClr val="BF6426"/>
                </a:solidFill>
                <a:latin typeface="Menlo" charset="0"/>
              </a:rPr>
              <a:t>;</a:t>
            </a:r>
          </a:p>
          <a:p>
            <a:endParaRPr lang="de-DE" sz="1000" dirty="0">
              <a:solidFill>
                <a:srgbClr val="BF6426"/>
              </a:solidFill>
              <a:latin typeface="Menlo" charset="0"/>
            </a:endParaRPr>
          </a:p>
          <a:p>
            <a:r>
              <a:rPr lang="de-DE" sz="1000" dirty="0" err="1">
                <a:solidFill>
                  <a:srgbClr val="99A8BA"/>
                </a:solidFill>
                <a:latin typeface="Menlo" charset="0"/>
              </a:rPr>
              <a:t>ReactDOM.render</a:t>
            </a:r>
            <a:r>
              <a:rPr lang="de-DE" sz="1000" dirty="0">
                <a:solidFill>
                  <a:srgbClr val="99A8BA"/>
                </a:solidFill>
                <a:latin typeface="Menlo" charset="0"/>
              </a:rPr>
              <a:t>(</a:t>
            </a:r>
            <a:r>
              <a:rPr lang="de-DE" sz="1000" dirty="0" err="1">
                <a:solidFill>
                  <a:srgbClr val="99A8BA"/>
                </a:solidFill>
                <a:latin typeface="Menlo" charset="0"/>
              </a:rPr>
              <a:t>element</a:t>
            </a:r>
            <a:r>
              <a:rPr lang="de-DE" sz="1000" dirty="0">
                <a:solidFill>
                  <a:srgbClr val="BF6426"/>
                </a:solidFill>
                <a:latin typeface="Menlo" charset="0"/>
              </a:rPr>
              <a:t>, </a:t>
            </a:r>
            <a:r>
              <a:rPr lang="de-DE" sz="1000" dirty="0" err="1">
                <a:solidFill>
                  <a:srgbClr val="85609A"/>
                </a:solidFill>
                <a:latin typeface="Menlo" charset="0"/>
              </a:rPr>
              <a:t>document</a:t>
            </a:r>
            <a:r>
              <a:rPr lang="de-DE" sz="1000" dirty="0" err="1">
                <a:solidFill>
                  <a:srgbClr val="99A8BA"/>
                </a:solidFill>
                <a:latin typeface="Menlo" charset="0"/>
              </a:rPr>
              <a:t>.</a:t>
            </a:r>
            <a:r>
              <a:rPr lang="de-DE" sz="1000" dirty="0" err="1">
                <a:solidFill>
                  <a:srgbClr val="85609A"/>
                </a:solidFill>
                <a:latin typeface="Menlo" charset="0"/>
              </a:rPr>
              <a:t>body</a:t>
            </a:r>
            <a:r>
              <a:rPr lang="de-DE" sz="1000" dirty="0">
                <a:solidFill>
                  <a:srgbClr val="99A8BA"/>
                </a:solidFill>
                <a:latin typeface="Menlo" charset="0"/>
              </a:rPr>
              <a:t>)</a:t>
            </a:r>
            <a:r>
              <a:rPr lang="de-DE" sz="1000" dirty="0">
                <a:solidFill>
                  <a:srgbClr val="BF6426"/>
                </a:solidFill>
                <a:latin typeface="Menlo" charset="0"/>
              </a:rPr>
              <a:t>;</a:t>
            </a:r>
          </a:p>
        </p:txBody>
      </p:sp>
    </p:spTree>
    <p:extLst>
      <p:ext uri="{BB962C8B-B14F-4D97-AF65-F5344CB8AC3E}">
        <p14:creationId xmlns:p14="http://schemas.microsoft.com/office/powerpoint/2010/main" val="16695303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Introduction to JSX</a:t>
            </a:r>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19</a:t>
            </a:fld>
            <a:endParaRPr lang="en-US" dirty="0"/>
          </a:p>
        </p:txBody>
      </p:sp>
      <p:sp>
        <p:nvSpPr>
          <p:cNvPr id="5" name="Content Placeholder 4"/>
          <p:cNvSpPr>
            <a:spLocks noGrp="1"/>
          </p:cNvSpPr>
          <p:nvPr>
            <p:ph sz="quarter" idx="1"/>
          </p:nvPr>
        </p:nvSpPr>
        <p:spPr>
          <a:xfrm>
            <a:off x="612648" y="1597496"/>
            <a:ext cx="8153400" cy="4855840"/>
          </a:xfrm>
        </p:spPr>
        <p:txBody>
          <a:bodyPr>
            <a:normAutofit/>
          </a:bodyPr>
          <a:lstStyle/>
          <a:p>
            <a:r>
              <a:rPr lang="en-US" sz="2400" dirty="0"/>
              <a:t>JSX tags may contain children:</a:t>
            </a:r>
          </a:p>
          <a:p>
            <a:endParaRPr lang="en-US" sz="2400" dirty="0"/>
          </a:p>
          <a:p>
            <a:endParaRPr lang="en-US" sz="2400" dirty="0"/>
          </a:p>
          <a:p>
            <a:endParaRPr lang="en-US" sz="2400" dirty="0"/>
          </a:p>
          <a:p>
            <a:r>
              <a:rPr lang="en-US" sz="2400" dirty="0"/>
              <a:t>If a tag is empty, you may close it immediately with /&gt;:</a:t>
            </a:r>
          </a:p>
          <a:p>
            <a:endParaRPr lang="en-US" sz="2400" dirty="0"/>
          </a:p>
          <a:p>
            <a:r>
              <a:rPr lang="en-US" sz="2400" dirty="0"/>
              <a:t>Babel compiles JSX down to </a:t>
            </a:r>
            <a:r>
              <a:rPr lang="en-US" sz="2400" dirty="0" err="1"/>
              <a:t>React.createElement</a:t>
            </a:r>
            <a:r>
              <a:rPr lang="en-US" sz="2400" dirty="0"/>
              <a:t>() calls.</a:t>
            </a:r>
          </a:p>
          <a:p>
            <a:r>
              <a:rPr lang="en-US" sz="2400" dirty="0"/>
              <a:t>The following examples are identical:</a:t>
            </a:r>
          </a:p>
        </p:txBody>
      </p:sp>
      <p:sp>
        <p:nvSpPr>
          <p:cNvPr id="7" name="Rectangle 6"/>
          <p:cNvSpPr>
            <a:spLocks noChangeArrowheads="1"/>
          </p:cNvSpPr>
          <p:nvPr/>
        </p:nvSpPr>
        <p:spPr bwMode="auto">
          <a:xfrm>
            <a:off x="611754" y="2225019"/>
            <a:ext cx="8154294" cy="1152128"/>
          </a:xfrm>
          <a:prstGeom prst="rect">
            <a:avLst/>
          </a:prstGeom>
          <a:solidFill>
            <a:schemeClr val="tx1">
              <a:lumMod val="85000"/>
              <a:lumOff val="15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noAutofit/>
          </a:bodyPr>
          <a:lstStyle/>
          <a:p>
            <a:r>
              <a:rPr lang="en-US" sz="1000" b="1" dirty="0" err="1">
                <a:solidFill>
                  <a:srgbClr val="BF6426"/>
                </a:solidFill>
                <a:latin typeface="Menlo" charset="0"/>
              </a:rPr>
              <a:t>const</a:t>
            </a:r>
            <a:r>
              <a:rPr lang="en-US" sz="1000" b="1" dirty="0">
                <a:solidFill>
                  <a:srgbClr val="BF6426"/>
                </a:solidFill>
                <a:latin typeface="Menlo" charset="0"/>
              </a:rPr>
              <a:t> </a:t>
            </a:r>
            <a:r>
              <a:rPr lang="en-US" sz="1000" dirty="0">
                <a:solidFill>
                  <a:srgbClr val="99A8BA"/>
                </a:solidFill>
                <a:latin typeface="Menlo" charset="0"/>
              </a:rPr>
              <a:t>element = (</a:t>
            </a:r>
          </a:p>
          <a:p>
            <a:r>
              <a:rPr lang="ro-RO" sz="1000" dirty="0">
                <a:solidFill>
                  <a:srgbClr val="99A8BA"/>
                </a:solidFill>
                <a:latin typeface="Menlo" charset="0"/>
              </a:rPr>
              <a:t>    </a:t>
            </a:r>
            <a:r>
              <a:rPr lang="ro-RO" sz="1000" dirty="0">
                <a:solidFill>
                  <a:srgbClr val="E1B358"/>
                </a:solidFill>
                <a:latin typeface="Menlo" charset="0"/>
              </a:rPr>
              <a:t>&lt;div&gt;</a:t>
            </a:r>
          </a:p>
          <a:p>
            <a:r>
              <a:rPr lang="en-US" sz="1000" dirty="0">
                <a:solidFill>
                  <a:srgbClr val="E1B358"/>
                </a:solidFill>
                <a:latin typeface="Menlo" charset="0"/>
              </a:rPr>
              <a:t>        &lt;h1&gt;</a:t>
            </a:r>
            <a:r>
              <a:rPr lang="en-US" sz="1000" dirty="0">
                <a:solidFill>
                  <a:srgbClr val="99A8BA"/>
                </a:solidFill>
                <a:latin typeface="Menlo" charset="0"/>
              </a:rPr>
              <a:t>Hello World!</a:t>
            </a:r>
            <a:r>
              <a:rPr lang="en-US" sz="1000" dirty="0">
                <a:solidFill>
                  <a:srgbClr val="E1B358"/>
                </a:solidFill>
                <a:latin typeface="Menlo" charset="0"/>
              </a:rPr>
              <a:t>&lt;/h1&gt;</a:t>
            </a:r>
          </a:p>
          <a:p>
            <a:r>
              <a:rPr lang="en-US" sz="1000" dirty="0">
                <a:solidFill>
                  <a:srgbClr val="E1B358"/>
                </a:solidFill>
                <a:latin typeface="Menlo" charset="0"/>
              </a:rPr>
              <a:t>        &lt;p&gt;</a:t>
            </a:r>
            <a:r>
              <a:rPr lang="en-US" sz="1000" dirty="0">
                <a:solidFill>
                  <a:srgbClr val="99A8BA"/>
                </a:solidFill>
                <a:latin typeface="Menlo" charset="0"/>
              </a:rPr>
              <a:t>How are you today?</a:t>
            </a:r>
            <a:r>
              <a:rPr lang="en-US" sz="1000" dirty="0">
                <a:solidFill>
                  <a:srgbClr val="E1B358"/>
                </a:solidFill>
                <a:latin typeface="Menlo" charset="0"/>
              </a:rPr>
              <a:t>&lt;/p&gt;</a:t>
            </a:r>
          </a:p>
          <a:p>
            <a:r>
              <a:rPr lang="en-US" sz="1000" dirty="0">
                <a:solidFill>
                  <a:srgbClr val="E1B358"/>
                </a:solidFill>
                <a:latin typeface="Menlo" charset="0"/>
              </a:rPr>
              <a:t>    &lt;/div&gt;</a:t>
            </a:r>
          </a:p>
          <a:p>
            <a:r>
              <a:rPr lang="it-IT" sz="1000" dirty="0">
                <a:solidFill>
                  <a:srgbClr val="99A8BA"/>
                </a:solidFill>
                <a:latin typeface="Menlo" charset="0"/>
              </a:rPr>
              <a:t>)</a:t>
            </a:r>
            <a:r>
              <a:rPr lang="it-IT" sz="1000" dirty="0">
                <a:solidFill>
                  <a:srgbClr val="BF6426"/>
                </a:solidFill>
                <a:latin typeface="Menlo" charset="0"/>
              </a:rPr>
              <a:t>;</a:t>
            </a:r>
          </a:p>
        </p:txBody>
      </p:sp>
      <p:sp>
        <p:nvSpPr>
          <p:cNvPr id="8" name="Rectangle 7"/>
          <p:cNvSpPr>
            <a:spLocks noChangeArrowheads="1"/>
          </p:cNvSpPr>
          <p:nvPr/>
        </p:nvSpPr>
        <p:spPr bwMode="auto">
          <a:xfrm>
            <a:off x="612648" y="3924838"/>
            <a:ext cx="8154294" cy="370551"/>
          </a:xfrm>
          <a:prstGeom prst="rect">
            <a:avLst/>
          </a:prstGeom>
          <a:solidFill>
            <a:schemeClr val="tx1">
              <a:lumMod val="85000"/>
              <a:lumOff val="15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noAutofit/>
          </a:bodyPr>
          <a:lstStyle/>
          <a:p>
            <a:r>
              <a:rPr lang="en-US" sz="1000" b="1" dirty="0" err="1">
                <a:solidFill>
                  <a:srgbClr val="BF6426"/>
                </a:solidFill>
                <a:latin typeface="Menlo" charset="0"/>
              </a:rPr>
              <a:t>const</a:t>
            </a:r>
            <a:r>
              <a:rPr lang="en-US" sz="1000" b="1" dirty="0">
                <a:solidFill>
                  <a:srgbClr val="BF6426"/>
                </a:solidFill>
                <a:latin typeface="Menlo" charset="0"/>
              </a:rPr>
              <a:t> </a:t>
            </a:r>
            <a:r>
              <a:rPr lang="en-US" sz="1000" dirty="0">
                <a:solidFill>
                  <a:srgbClr val="99A8BA"/>
                </a:solidFill>
                <a:latin typeface="Menlo" charset="0"/>
              </a:rPr>
              <a:t>element = </a:t>
            </a:r>
            <a:r>
              <a:rPr lang="en-US" sz="1000" dirty="0">
                <a:solidFill>
                  <a:srgbClr val="E1B358"/>
                </a:solidFill>
                <a:latin typeface="Menlo" charset="0"/>
              </a:rPr>
              <a:t>&lt;</a:t>
            </a:r>
            <a:r>
              <a:rPr lang="en-US" sz="1000" dirty="0" err="1">
                <a:solidFill>
                  <a:srgbClr val="E1B358"/>
                </a:solidFill>
                <a:latin typeface="Menlo" charset="0"/>
              </a:rPr>
              <a:t>img</a:t>
            </a:r>
            <a:r>
              <a:rPr lang="en-US" sz="1000" dirty="0">
                <a:solidFill>
                  <a:srgbClr val="E1B358"/>
                </a:solidFill>
                <a:latin typeface="Menlo" charset="0"/>
              </a:rPr>
              <a:t> </a:t>
            </a:r>
            <a:r>
              <a:rPr lang="en-US" sz="1000" dirty="0" err="1">
                <a:solidFill>
                  <a:srgbClr val="ACACAC"/>
                </a:solidFill>
                <a:latin typeface="Menlo" charset="0"/>
              </a:rPr>
              <a:t>src</a:t>
            </a:r>
            <a:r>
              <a:rPr lang="en-US" sz="1000" dirty="0">
                <a:solidFill>
                  <a:srgbClr val="587647"/>
                </a:solidFill>
                <a:latin typeface="Menlo" charset="0"/>
              </a:rPr>
              <a:t>=</a:t>
            </a:r>
            <a:r>
              <a:rPr lang="en-US" sz="1000" dirty="0">
                <a:solidFill>
                  <a:srgbClr val="99A8BA"/>
                </a:solidFill>
                <a:latin typeface="Menlo" charset="0"/>
              </a:rPr>
              <a:t>{</a:t>
            </a:r>
            <a:r>
              <a:rPr lang="en-US" sz="1000" dirty="0" err="1">
                <a:solidFill>
                  <a:srgbClr val="99A8BA"/>
                </a:solidFill>
                <a:latin typeface="Menlo" charset="0"/>
              </a:rPr>
              <a:t>user.avatarUrl</a:t>
            </a:r>
            <a:r>
              <a:rPr lang="en-US" sz="1000" dirty="0">
                <a:solidFill>
                  <a:srgbClr val="99A8BA"/>
                </a:solidFill>
                <a:latin typeface="Menlo" charset="0"/>
              </a:rPr>
              <a:t>} </a:t>
            </a:r>
            <a:r>
              <a:rPr lang="en-US" sz="1000" dirty="0">
                <a:solidFill>
                  <a:srgbClr val="E1B358"/>
                </a:solidFill>
                <a:latin typeface="Menlo" charset="0"/>
              </a:rPr>
              <a:t>/&gt;</a:t>
            </a:r>
            <a:r>
              <a:rPr lang="en-US" sz="1000" dirty="0">
                <a:solidFill>
                  <a:srgbClr val="BF6426"/>
                </a:solidFill>
                <a:latin typeface="Menlo" charset="0"/>
              </a:rPr>
              <a:t>;</a:t>
            </a:r>
          </a:p>
        </p:txBody>
      </p:sp>
      <p:sp>
        <p:nvSpPr>
          <p:cNvPr id="9" name="Rectangle 8"/>
          <p:cNvSpPr>
            <a:spLocks noChangeArrowheads="1"/>
          </p:cNvSpPr>
          <p:nvPr/>
        </p:nvSpPr>
        <p:spPr bwMode="auto">
          <a:xfrm>
            <a:off x="611754" y="5301208"/>
            <a:ext cx="8154294" cy="792088"/>
          </a:xfrm>
          <a:prstGeom prst="rect">
            <a:avLst/>
          </a:prstGeom>
          <a:solidFill>
            <a:schemeClr val="tx1">
              <a:lumMod val="85000"/>
              <a:lumOff val="15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noAutofit/>
          </a:bodyPr>
          <a:lstStyle/>
          <a:p>
            <a:r>
              <a:rPr lang="en-US" sz="1000" b="1" dirty="0" err="1">
                <a:solidFill>
                  <a:srgbClr val="BF6426"/>
                </a:solidFill>
                <a:latin typeface="Menlo" charset="0"/>
              </a:rPr>
              <a:t>const</a:t>
            </a:r>
            <a:r>
              <a:rPr lang="en-US" sz="1000" b="1" dirty="0">
                <a:solidFill>
                  <a:srgbClr val="BF6426"/>
                </a:solidFill>
                <a:latin typeface="Menlo" charset="0"/>
              </a:rPr>
              <a:t> </a:t>
            </a:r>
            <a:r>
              <a:rPr lang="en-US" sz="1000" dirty="0">
                <a:solidFill>
                  <a:srgbClr val="99A8BA"/>
                </a:solidFill>
                <a:latin typeface="Menlo" charset="0"/>
              </a:rPr>
              <a:t>element = (</a:t>
            </a:r>
            <a:r>
              <a:rPr lang="en-US" sz="1000" dirty="0">
                <a:solidFill>
                  <a:srgbClr val="E1B358"/>
                </a:solidFill>
                <a:latin typeface="Menlo" charset="0"/>
              </a:rPr>
              <a:t>&lt;h1 </a:t>
            </a:r>
            <a:r>
              <a:rPr lang="en-US" sz="1000" dirty="0" err="1">
                <a:solidFill>
                  <a:srgbClr val="ACACAC"/>
                </a:solidFill>
                <a:latin typeface="Menlo" charset="0"/>
              </a:rPr>
              <a:t>className</a:t>
            </a:r>
            <a:r>
              <a:rPr lang="en-US" sz="1000" dirty="0">
                <a:solidFill>
                  <a:srgbClr val="587647"/>
                </a:solidFill>
                <a:latin typeface="Menlo" charset="0"/>
              </a:rPr>
              <a:t>="greeting"</a:t>
            </a:r>
            <a:r>
              <a:rPr lang="en-US" sz="1000" dirty="0">
                <a:solidFill>
                  <a:srgbClr val="E1B358"/>
                </a:solidFill>
                <a:latin typeface="Menlo" charset="0"/>
              </a:rPr>
              <a:t>&gt;</a:t>
            </a:r>
            <a:r>
              <a:rPr lang="en-US" sz="1000" dirty="0">
                <a:solidFill>
                  <a:srgbClr val="99A8BA"/>
                </a:solidFill>
                <a:latin typeface="Menlo" charset="0"/>
              </a:rPr>
              <a:t>Hello, world!</a:t>
            </a:r>
            <a:r>
              <a:rPr lang="en-US" sz="1000" dirty="0">
                <a:solidFill>
                  <a:srgbClr val="E1B358"/>
                </a:solidFill>
                <a:latin typeface="Menlo" charset="0"/>
              </a:rPr>
              <a:t>&lt;/h1&gt;</a:t>
            </a:r>
            <a:r>
              <a:rPr lang="en-US" sz="1000" dirty="0">
                <a:solidFill>
                  <a:srgbClr val="99A8BA"/>
                </a:solidFill>
                <a:latin typeface="Menlo" charset="0"/>
              </a:rPr>
              <a:t>)</a:t>
            </a:r>
            <a:r>
              <a:rPr lang="en-US" sz="1000" dirty="0">
                <a:solidFill>
                  <a:srgbClr val="BF6426"/>
                </a:solidFill>
                <a:latin typeface="Menlo" charset="0"/>
              </a:rPr>
              <a:t>;</a:t>
            </a:r>
          </a:p>
          <a:p>
            <a:endParaRPr lang="en-US" sz="1000" dirty="0">
              <a:solidFill>
                <a:srgbClr val="BF6426"/>
              </a:solidFill>
              <a:latin typeface="Menlo" charset="0"/>
            </a:endParaRPr>
          </a:p>
          <a:p>
            <a:r>
              <a:rPr lang="en-US" sz="1000" b="1" dirty="0" err="1">
                <a:solidFill>
                  <a:srgbClr val="BF6426"/>
                </a:solidFill>
                <a:latin typeface="Menlo" charset="0"/>
              </a:rPr>
              <a:t>const</a:t>
            </a:r>
            <a:r>
              <a:rPr lang="en-US" sz="1000" b="1" dirty="0">
                <a:solidFill>
                  <a:srgbClr val="BF6426"/>
                </a:solidFill>
                <a:latin typeface="Menlo" charset="0"/>
              </a:rPr>
              <a:t> </a:t>
            </a:r>
            <a:r>
              <a:rPr lang="en-US" sz="1000" dirty="0">
                <a:solidFill>
                  <a:srgbClr val="99A8BA"/>
                </a:solidFill>
                <a:latin typeface="Menlo" charset="0"/>
              </a:rPr>
              <a:t>element = </a:t>
            </a:r>
            <a:r>
              <a:rPr lang="en-US" sz="1000" dirty="0" err="1">
                <a:solidFill>
                  <a:srgbClr val="99A8BA"/>
                </a:solidFill>
                <a:latin typeface="Menlo" charset="0"/>
              </a:rPr>
              <a:t>React.</a:t>
            </a:r>
            <a:r>
              <a:rPr lang="en-US" sz="1000" dirty="0" err="1">
                <a:solidFill>
                  <a:srgbClr val="FEBB5B"/>
                </a:solidFill>
                <a:latin typeface="Menlo" charset="0"/>
              </a:rPr>
              <a:t>createElement</a:t>
            </a:r>
            <a:r>
              <a:rPr lang="en-US" sz="1000" dirty="0">
                <a:solidFill>
                  <a:srgbClr val="99A8BA"/>
                </a:solidFill>
                <a:latin typeface="Menlo" charset="0"/>
              </a:rPr>
              <a:t>(</a:t>
            </a:r>
            <a:r>
              <a:rPr lang="en-US" sz="1000" dirty="0">
                <a:solidFill>
                  <a:srgbClr val="587647"/>
                </a:solidFill>
                <a:latin typeface="Menlo" charset="0"/>
              </a:rPr>
              <a:t>'h1'</a:t>
            </a:r>
            <a:r>
              <a:rPr lang="en-US" sz="1000" dirty="0">
                <a:solidFill>
                  <a:srgbClr val="BF6426"/>
                </a:solidFill>
                <a:latin typeface="Menlo" charset="0"/>
              </a:rPr>
              <a:t>, </a:t>
            </a:r>
            <a:r>
              <a:rPr lang="en-US" sz="1000" dirty="0">
                <a:solidFill>
                  <a:srgbClr val="99A8BA"/>
                </a:solidFill>
                <a:latin typeface="Menlo" charset="0"/>
              </a:rPr>
              <a:t>{</a:t>
            </a:r>
            <a:r>
              <a:rPr lang="en-US" sz="1000" dirty="0" err="1">
                <a:solidFill>
                  <a:srgbClr val="85609A"/>
                </a:solidFill>
                <a:latin typeface="Menlo" charset="0"/>
              </a:rPr>
              <a:t>className</a:t>
            </a:r>
            <a:r>
              <a:rPr lang="en-US" sz="1000" dirty="0">
                <a:solidFill>
                  <a:srgbClr val="99A8BA"/>
                </a:solidFill>
                <a:latin typeface="Menlo" charset="0"/>
              </a:rPr>
              <a:t>: </a:t>
            </a:r>
            <a:r>
              <a:rPr lang="en-US" sz="1000" dirty="0">
                <a:solidFill>
                  <a:srgbClr val="587647"/>
                </a:solidFill>
                <a:latin typeface="Menlo" charset="0"/>
              </a:rPr>
              <a:t>'greeting'</a:t>
            </a:r>
            <a:r>
              <a:rPr lang="en-US" sz="1000" dirty="0">
                <a:solidFill>
                  <a:srgbClr val="99A8BA"/>
                </a:solidFill>
                <a:latin typeface="Menlo" charset="0"/>
              </a:rPr>
              <a:t>}</a:t>
            </a:r>
            <a:r>
              <a:rPr lang="en-US" sz="1000" dirty="0">
                <a:solidFill>
                  <a:srgbClr val="BF6426"/>
                </a:solidFill>
                <a:latin typeface="Menlo" charset="0"/>
              </a:rPr>
              <a:t>, </a:t>
            </a:r>
            <a:r>
              <a:rPr lang="en-US" sz="1000" dirty="0">
                <a:solidFill>
                  <a:srgbClr val="587647"/>
                </a:solidFill>
                <a:latin typeface="Menlo" charset="0"/>
              </a:rPr>
              <a:t>'Hello, world!'</a:t>
            </a:r>
            <a:r>
              <a:rPr lang="en-US" sz="1000" dirty="0">
                <a:solidFill>
                  <a:srgbClr val="99A8BA"/>
                </a:solidFill>
                <a:latin typeface="Menlo" charset="0"/>
              </a:rPr>
              <a:t>)</a:t>
            </a:r>
            <a:r>
              <a:rPr lang="en-US" sz="1000" dirty="0">
                <a:solidFill>
                  <a:srgbClr val="BF6426"/>
                </a:solidFill>
                <a:latin typeface="Menlo" charset="0"/>
              </a:rPr>
              <a:t>;</a:t>
            </a:r>
          </a:p>
        </p:txBody>
      </p:sp>
    </p:spTree>
    <p:extLst>
      <p:ext uri="{BB962C8B-B14F-4D97-AF65-F5344CB8AC3E}">
        <p14:creationId xmlns:p14="http://schemas.microsoft.com/office/powerpoint/2010/main" val="17558539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React?</a:t>
            </a:r>
          </a:p>
        </p:txBody>
      </p:sp>
      <p:sp>
        <p:nvSpPr>
          <p:cNvPr id="3" name="Footer Placeholder 2"/>
          <p:cNvSpPr>
            <a:spLocks noGrp="1"/>
          </p:cNvSpPr>
          <p:nvPr>
            <p:ph type="ftr" sz="quarter" idx="11"/>
          </p:nvPr>
        </p:nvSpPr>
        <p:spPr/>
        <p:txBody>
          <a:bodyPr/>
          <a:lstStyle/>
          <a:p>
            <a:r>
              <a:rPr lang="en-US" dirty="0"/>
              <a:t>© 2017 Itay Kasre</a:t>
            </a:r>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2</a:t>
            </a:fld>
            <a:endParaRPr lang="en-US" dirty="0"/>
          </a:p>
        </p:txBody>
      </p:sp>
      <p:sp>
        <p:nvSpPr>
          <p:cNvPr id="5" name="Content Placeholder 4"/>
          <p:cNvSpPr>
            <a:spLocks noGrp="1"/>
          </p:cNvSpPr>
          <p:nvPr>
            <p:ph sz="quarter" idx="1"/>
          </p:nvPr>
        </p:nvSpPr>
        <p:spPr/>
        <p:txBody>
          <a:bodyPr>
            <a:normAutofit fontScale="70000" lnSpcReduction="20000"/>
          </a:bodyPr>
          <a:lstStyle/>
          <a:p>
            <a:r>
              <a:rPr lang="en-US" dirty="0"/>
              <a:t>A declarative, efficient, and flexible JavaScript library for building user interfaces.</a:t>
            </a:r>
          </a:p>
          <a:p>
            <a:r>
              <a:rPr lang="en-US" dirty="0"/>
              <a:t>One-way data flow</a:t>
            </a:r>
          </a:p>
          <a:p>
            <a:pPr lvl="1"/>
            <a:r>
              <a:rPr lang="en-US" dirty="0"/>
              <a:t>Properties, a set of immutable values, are passed to a component's renderer as properties in its HTML tag.  A component cannot directly modify any properties passed to it, but can be passed callback functions that do modify values. </a:t>
            </a:r>
          </a:p>
          <a:p>
            <a:r>
              <a:rPr lang="en-US" dirty="0"/>
              <a:t>Virtual DOM</a:t>
            </a:r>
          </a:p>
          <a:p>
            <a:pPr lvl="1"/>
            <a:r>
              <a:rPr lang="en-US" dirty="0"/>
              <a:t>React creates an in-memory data structure cache, computes the resulting differences, and then updates the browser's displayed DOM efficiently. This allows to write code as if the entire page is rendered on each change.</a:t>
            </a:r>
          </a:p>
          <a:p>
            <a:r>
              <a:rPr lang="en-US" dirty="0"/>
              <a:t>JSX</a:t>
            </a:r>
          </a:p>
          <a:p>
            <a:pPr lvl="1"/>
            <a:r>
              <a:rPr lang="en-US" dirty="0"/>
              <a:t>React components are typically written in JSX, a JavaScript extension syntax allowing quoting of HTML and using HTML tag syntax to render subcomponents.</a:t>
            </a:r>
          </a:p>
        </p:txBody>
      </p:sp>
    </p:spTree>
    <p:extLst>
      <p:ext uri="{BB962C8B-B14F-4D97-AF65-F5344CB8AC3E}">
        <p14:creationId xmlns:p14="http://schemas.microsoft.com/office/powerpoint/2010/main" val="103809983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JSX Pitfalls</a:t>
            </a:r>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20</a:t>
            </a:fld>
            <a:endParaRPr lang="en-US" dirty="0"/>
          </a:p>
        </p:txBody>
      </p:sp>
      <p:sp>
        <p:nvSpPr>
          <p:cNvPr id="5" name="Content Placeholder 4"/>
          <p:cNvSpPr>
            <a:spLocks noGrp="1"/>
          </p:cNvSpPr>
          <p:nvPr>
            <p:ph sz="quarter" idx="1"/>
          </p:nvPr>
        </p:nvSpPr>
        <p:spPr>
          <a:xfrm>
            <a:off x="612648" y="1597496"/>
            <a:ext cx="8153400" cy="4855840"/>
          </a:xfrm>
        </p:spPr>
        <p:txBody>
          <a:bodyPr>
            <a:normAutofit lnSpcReduction="10000"/>
          </a:bodyPr>
          <a:lstStyle/>
          <a:p>
            <a:r>
              <a:rPr lang="en-US" sz="2200" dirty="0"/>
              <a:t>React Must Be in Scope:</a:t>
            </a:r>
          </a:p>
          <a:p>
            <a:pPr lvl="1"/>
            <a:r>
              <a:rPr lang="en-US" sz="2200" dirty="0"/>
              <a:t>JSX compiles into calls to </a:t>
            </a:r>
            <a:r>
              <a:rPr lang="en-US" sz="2200" dirty="0" err="1"/>
              <a:t>React.createElement</a:t>
            </a:r>
            <a:r>
              <a:rPr lang="en-US" sz="2200" dirty="0"/>
              <a:t>, the React library must also always be in scope.</a:t>
            </a:r>
          </a:p>
          <a:p>
            <a:r>
              <a:rPr lang="en-US" sz="2200" dirty="0"/>
              <a:t>User-Defined Components Must Be Capitalized.</a:t>
            </a:r>
          </a:p>
          <a:p>
            <a:r>
              <a:rPr lang="en-US" sz="2400" dirty="0"/>
              <a:t>Booleans, Null, and Undefined Are Ignored.</a:t>
            </a:r>
            <a:endParaRPr lang="en-US" sz="2200" dirty="0"/>
          </a:p>
          <a:p>
            <a:r>
              <a:rPr lang="en-US" sz="2400" dirty="0"/>
              <a:t>There are several different ways to specify props in JSX:</a:t>
            </a:r>
          </a:p>
          <a:p>
            <a:pPr lvl="1"/>
            <a:r>
              <a:rPr lang="en-US" sz="2000" dirty="0"/>
              <a:t>You can pass any JavaScript expression as a prop, by surrounding it with {}.</a:t>
            </a:r>
          </a:p>
          <a:p>
            <a:pPr lvl="1"/>
            <a:r>
              <a:rPr lang="en-US" sz="2000" dirty="0"/>
              <a:t>You can pass a string literal as a prop.</a:t>
            </a:r>
          </a:p>
          <a:p>
            <a:pPr lvl="1"/>
            <a:r>
              <a:rPr lang="en-US" sz="2000" dirty="0"/>
              <a:t>If you pass no value for a prop, it defaults to true.</a:t>
            </a:r>
            <a:endParaRPr lang="he-IL" sz="2000" dirty="0"/>
          </a:p>
          <a:p>
            <a:pPr lvl="1"/>
            <a:r>
              <a:rPr lang="en-US" sz="2100" dirty="0"/>
              <a:t>If you already have props as an object, and you want to pass it in JSX, you can use the spread operator to pass the whole props object.</a:t>
            </a:r>
            <a:endParaRPr lang="en-US" sz="1900" dirty="0"/>
          </a:p>
        </p:txBody>
      </p:sp>
    </p:spTree>
    <p:extLst>
      <p:ext uri="{BB962C8B-B14F-4D97-AF65-F5344CB8AC3E}">
        <p14:creationId xmlns:p14="http://schemas.microsoft.com/office/powerpoint/2010/main" val="88724750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Component – Props</a:t>
            </a:r>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21</a:t>
            </a:fld>
            <a:endParaRPr lang="en-US"/>
          </a:p>
        </p:txBody>
      </p:sp>
      <p:sp>
        <p:nvSpPr>
          <p:cNvPr id="5" name="Content Placeholder 4"/>
          <p:cNvSpPr>
            <a:spLocks noGrp="1"/>
          </p:cNvSpPr>
          <p:nvPr>
            <p:ph sz="quarter" idx="1"/>
          </p:nvPr>
        </p:nvSpPr>
        <p:spPr>
          <a:xfrm>
            <a:off x="612648" y="1597496"/>
            <a:ext cx="8153400" cy="4927848"/>
          </a:xfrm>
        </p:spPr>
        <p:txBody>
          <a:bodyPr>
            <a:normAutofit fontScale="92500" lnSpcReduction="10000"/>
          </a:bodyPr>
          <a:lstStyle/>
          <a:p>
            <a:r>
              <a:rPr lang="en-US" sz="2400" dirty="0"/>
              <a:t>Whether you declare a component as a function or a class, it must never modify its own props. Consider this sum function: </a:t>
            </a:r>
          </a:p>
          <a:p>
            <a:endParaRPr lang="en-US" sz="2400" dirty="0"/>
          </a:p>
          <a:p>
            <a:endParaRPr lang="en-US" sz="2400" dirty="0"/>
          </a:p>
          <a:p>
            <a:r>
              <a:rPr lang="en-US" sz="2400" dirty="0"/>
              <a:t>Such functions are called pure because they do not attempt to change their inputs, and always return the same result for the same inputs.</a:t>
            </a:r>
          </a:p>
          <a:p>
            <a:r>
              <a:rPr lang="en-US" sz="2400" dirty="0"/>
              <a:t>In contrast, this function is impure because it changes its own input:</a:t>
            </a:r>
          </a:p>
          <a:p>
            <a:endParaRPr lang="en-US" sz="2400" dirty="0"/>
          </a:p>
          <a:p>
            <a:endParaRPr lang="en-US" sz="2400" dirty="0"/>
          </a:p>
          <a:p>
            <a:r>
              <a:rPr lang="en-US" sz="2400" dirty="0"/>
              <a:t>React is pretty flexible but it has a single strict rule:</a:t>
            </a:r>
          </a:p>
          <a:p>
            <a:pPr lvl="1"/>
            <a:r>
              <a:rPr lang="en-US" sz="2100" b="1" dirty="0"/>
              <a:t>All React components must act like pure functions with respect to their props.</a:t>
            </a:r>
          </a:p>
          <a:p>
            <a:pPr lvl="1"/>
            <a:endParaRPr lang="en-US" sz="2100" dirty="0"/>
          </a:p>
        </p:txBody>
      </p:sp>
      <p:sp>
        <p:nvSpPr>
          <p:cNvPr id="7" name="Rectangle 6"/>
          <p:cNvSpPr>
            <a:spLocks noChangeArrowheads="1"/>
          </p:cNvSpPr>
          <p:nvPr/>
        </p:nvSpPr>
        <p:spPr bwMode="auto">
          <a:xfrm>
            <a:off x="573024" y="2390815"/>
            <a:ext cx="8232648" cy="648072"/>
          </a:xfrm>
          <a:prstGeom prst="rect">
            <a:avLst/>
          </a:prstGeom>
          <a:solidFill>
            <a:schemeClr val="tx1">
              <a:lumMod val="85000"/>
              <a:lumOff val="15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noAutofit/>
          </a:bodyPr>
          <a:lstStyle/>
          <a:p>
            <a:r>
              <a:rPr lang="en-US" sz="1000" b="1" dirty="0">
                <a:solidFill>
                  <a:srgbClr val="BF6426"/>
                </a:solidFill>
                <a:latin typeface="Menlo" charset="0"/>
              </a:rPr>
              <a:t>function </a:t>
            </a:r>
            <a:r>
              <a:rPr lang="en-US" sz="1000" dirty="0">
                <a:solidFill>
                  <a:srgbClr val="FEBB5B"/>
                </a:solidFill>
                <a:latin typeface="Menlo" charset="0"/>
              </a:rPr>
              <a:t>sum</a:t>
            </a:r>
            <a:r>
              <a:rPr lang="en-US" sz="1000" dirty="0">
                <a:solidFill>
                  <a:srgbClr val="99A8BA"/>
                </a:solidFill>
                <a:latin typeface="Menlo" charset="0"/>
              </a:rPr>
              <a:t>(a</a:t>
            </a:r>
            <a:r>
              <a:rPr lang="en-US" sz="1000" dirty="0">
                <a:solidFill>
                  <a:srgbClr val="BF6426"/>
                </a:solidFill>
                <a:latin typeface="Menlo" charset="0"/>
              </a:rPr>
              <a:t>, </a:t>
            </a:r>
            <a:r>
              <a:rPr lang="en-US" sz="1000" dirty="0">
                <a:solidFill>
                  <a:srgbClr val="99A8BA"/>
                </a:solidFill>
                <a:latin typeface="Menlo" charset="0"/>
              </a:rPr>
              <a:t>b) {</a:t>
            </a:r>
          </a:p>
          <a:p>
            <a:r>
              <a:rPr lang="en-US" sz="1000" dirty="0">
                <a:solidFill>
                  <a:srgbClr val="99A8BA"/>
                </a:solidFill>
                <a:latin typeface="Menlo" charset="0"/>
              </a:rPr>
              <a:t>    </a:t>
            </a:r>
            <a:r>
              <a:rPr lang="en-US" sz="1000" b="1" dirty="0">
                <a:solidFill>
                  <a:srgbClr val="BF6426"/>
                </a:solidFill>
                <a:latin typeface="Menlo" charset="0"/>
              </a:rPr>
              <a:t>return </a:t>
            </a:r>
            <a:r>
              <a:rPr lang="en-US" sz="1000" dirty="0">
                <a:solidFill>
                  <a:srgbClr val="99A8BA"/>
                </a:solidFill>
                <a:latin typeface="Menlo" charset="0"/>
              </a:rPr>
              <a:t>a + b</a:t>
            </a:r>
            <a:r>
              <a:rPr lang="en-US" sz="1000" dirty="0">
                <a:solidFill>
                  <a:srgbClr val="BF6426"/>
                </a:solidFill>
                <a:latin typeface="Menlo" charset="0"/>
              </a:rPr>
              <a:t>;</a:t>
            </a:r>
          </a:p>
          <a:p>
            <a:r>
              <a:rPr lang="en-US" sz="1000" dirty="0">
                <a:solidFill>
                  <a:srgbClr val="99A8BA"/>
                </a:solidFill>
                <a:latin typeface="Menlo" charset="0"/>
              </a:rPr>
              <a:t>}</a:t>
            </a:r>
          </a:p>
        </p:txBody>
      </p:sp>
      <p:sp>
        <p:nvSpPr>
          <p:cNvPr id="13" name="Rectangle 12"/>
          <p:cNvSpPr>
            <a:spLocks noChangeArrowheads="1"/>
          </p:cNvSpPr>
          <p:nvPr/>
        </p:nvSpPr>
        <p:spPr bwMode="auto">
          <a:xfrm>
            <a:off x="612648" y="4509120"/>
            <a:ext cx="8232648" cy="648072"/>
          </a:xfrm>
          <a:prstGeom prst="rect">
            <a:avLst/>
          </a:prstGeom>
          <a:solidFill>
            <a:schemeClr val="tx1">
              <a:lumMod val="85000"/>
              <a:lumOff val="15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noAutofit/>
          </a:bodyPr>
          <a:lstStyle/>
          <a:p>
            <a:r>
              <a:rPr lang="en-US" sz="1000" b="1" dirty="0">
                <a:solidFill>
                  <a:srgbClr val="BF6426"/>
                </a:solidFill>
                <a:latin typeface="Menlo" charset="0"/>
              </a:rPr>
              <a:t>function </a:t>
            </a:r>
            <a:r>
              <a:rPr lang="en-US" sz="1000" dirty="0">
                <a:solidFill>
                  <a:srgbClr val="FEBB5B"/>
                </a:solidFill>
                <a:latin typeface="Menlo" charset="0"/>
              </a:rPr>
              <a:t>withdraw</a:t>
            </a:r>
            <a:r>
              <a:rPr lang="en-US" sz="1000" dirty="0">
                <a:solidFill>
                  <a:srgbClr val="99A8BA"/>
                </a:solidFill>
                <a:latin typeface="Menlo" charset="0"/>
              </a:rPr>
              <a:t>(account</a:t>
            </a:r>
            <a:r>
              <a:rPr lang="en-US" sz="1000" dirty="0">
                <a:solidFill>
                  <a:srgbClr val="BF6426"/>
                </a:solidFill>
                <a:latin typeface="Menlo" charset="0"/>
              </a:rPr>
              <a:t>, </a:t>
            </a:r>
            <a:r>
              <a:rPr lang="en-US" sz="1000" dirty="0">
                <a:solidFill>
                  <a:srgbClr val="99A8BA"/>
                </a:solidFill>
                <a:latin typeface="Menlo" charset="0"/>
              </a:rPr>
              <a:t>amount) {</a:t>
            </a:r>
          </a:p>
          <a:p>
            <a:r>
              <a:rPr lang="en-US" sz="1000" dirty="0">
                <a:solidFill>
                  <a:srgbClr val="99A8BA"/>
                </a:solidFill>
                <a:latin typeface="Menlo" charset="0"/>
              </a:rPr>
              <a:t>    </a:t>
            </a:r>
            <a:r>
              <a:rPr lang="en-US" sz="1000" dirty="0" err="1">
                <a:solidFill>
                  <a:srgbClr val="99A8BA"/>
                </a:solidFill>
                <a:latin typeface="Menlo" charset="0"/>
              </a:rPr>
              <a:t>account.</a:t>
            </a:r>
            <a:r>
              <a:rPr lang="en-US" sz="1000" dirty="0" err="1">
                <a:solidFill>
                  <a:srgbClr val="85609A"/>
                </a:solidFill>
                <a:latin typeface="Menlo" charset="0"/>
              </a:rPr>
              <a:t>total</a:t>
            </a:r>
            <a:r>
              <a:rPr lang="en-US" sz="1000" dirty="0">
                <a:solidFill>
                  <a:srgbClr val="85609A"/>
                </a:solidFill>
                <a:latin typeface="Menlo" charset="0"/>
              </a:rPr>
              <a:t> </a:t>
            </a:r>
            <a:r>
              <a:rPr lang="en-US" sz="1000" dirty="0">
                <a:solidFill>
                  <a:srgbClr val="99A8BA"/>
                </a:solidFill>
                <a:latin typeface="Menlo" charset="0"/>
              </a:rPr>
              <a:t>-= amount</a:t>
            </a:r>
            <a:r>
              <a:rPr lang="en-US" sz="1000" dirty="0">
                <a:solidFill>
                  <a:srgbClr val="BF6426"/>
                </a:solidFill>
                <a:latin typeface="Menlo" charset="0"/>
              </a:rPr>
              <a:t>;</a:t>
            </a:r>
          </a:p>
          <a:p>
            <a:r>
              <a:rPr lang="en-US" sz="1000" dirty="0">
                <a:solidFill>
                  <a:srgbClr val="99A8BA"/>
                </a:solidFill>
                <a:latin typeface="Menlo" charset="0"/>
              </a:rPr>
              <a:t>}</a:t>
            </a:r>
          </a:p>
        </p:txBody>
      </p:sp>
    </p:spTree>
    <p:extLst>
      <p:ext uri="{BB962C8B-B14F-4D97-AF65-F5344CB8AC3E}">
        <p14:creationId xmlns:p14="http://schemas.microsoft.com/office/powerpoint/2010/main" val="45463311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Component – Props Defaults</a:t>
            </a:r>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22</a:t>
            </a:fld>
            <a:endParaRPr lang="en-US"/>
          </a:p>
        </p:txBody>
      </p:sp>
      <p:sp>
        <p:nvSpPr>
          <p:cNvPr id="5" name="Content Placeholder 4"/>
          <p:cNvSpPr>
            <a:spLocks noGrp="1"/>
          </p:cNvSpPr>
          <p:nvPr>
            <p:ph sz="quarter" idx="1"/>
          </p:nvPr>
        </p:nvSpPr>
        <p:spPr>
          <a:xfrm>
            <a:off x="612648" y="1597496"/>
            <a:ext cx="8153400" cy="4855840"/>
          </a:xfrm>
        </p:spPr>
        <p:txBody>
          <a:bodyPr>
            <a:normAutofit/>
          </a:bodyPr>
          <a:lstStyle/>
          <a:p>
            <a:r>
              <a:rPr lang="en-US" sz="2400" dirty="0"/>
              <a:t>You can setup default values for props which will be used on the component load. This code renders “Hello Itay”:</a:t>
            </a:r>
          </a:p>
        </p:txBody>
      </p:sp>
      <p:sp>
        <p:nvSpPr>
          <p:cNvPr id="7" name="Rectangle 6"/>
          <p:cNvSpPr>
            <a:spLocks noChangeArrowheads="1"/>
          </p:cNvSpPr>
          <p:nvPr/>
        </p:nvSpPr>
        <p:spPr bwMode="auto">
          <a:xfrm>
            <a:off x="595064" y="2564904"/>
            <a:ext cx="8153400" cy="2736304"/>
          </a:xfrm>
          <a:prstGeom prst="rect">
            <a:avLst/>
          </a:prstGeom>
          <a:solidFill>
            <a:schemeClr val="tx1">
              <a:lumMod val="85000"/>
              <a:lumOff val="15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noAutofit/>
          </a:bodyPr>
          <a:lstStyle/>
          <a:p>
            <a:r>
              <a:rPr lang="en-US" sz="1000" b="1" dirty="0" err="1">
                <a:solidFill>
                  <a:srgbClr val="BF6426"/>
                </a:solidFill>
                <a:latin typeface="Menlo" charset="0"/>
              </a:rPr>
              <a:t>const</a:t>
            </a:r>
            <a:r>
              <a:rPr lang="en-US" sz="1000" b="1" dirty="0">
                <a:solidFill>
                  <a:srgbClr val="BF6426"/>
                </a:solidFill>
                <a:latin typeface="Menlo" charset="0"/>
              </a:rPr>
              <a:t> </a:t>
            </a:r>
            <a:r>
              <a:rPr lang="en-US" sz="1000" dirty="0">
                <a:solidFill>
                  <a:srgbClr val="FEBB5B"/>
                </a:solidFill>
                <a:latin typeface="Menlo" charset="0"/>
              </a:rPr>
              <a:t>HelloWorld </a:t>
            </a:r>
            <a:r>
              <a:rPr lang="en-US" sz="1000" dirty="0">
                <a:solidFill>
                  <a:srgbClr val="99A8BA"/>
                </a:solidFill>
                <a:latin typeface="Menlo" charset="0"/>
              </a:rPr>
              <a:t>= (props) =&gt; (</a:t>
            </a:r>
          </a:p>
          <a:p>
            <a:r>
              <a:rPr lang="en-US" sz="1000" dirty="0">
                <a:solidFill>
                  <a:srgbClr val="99A8BA"/>
                </a:solidFill>
                <a:latin typeface="Menlo" charset="0"/>
              </a:rPr>
              <a:t>    </a:t>
            </a:r>
            <a:r>
              <a:rPr lang="en-US" sz="1000" dirty="0">
                <a:solidFill>
                  <a:srgbClr val="E1B358"/>
                </a:solidFill>
                <a:latin typeface="Menlo" charset="0"/>
              </a:rPr>
              <a:t>&lt;div&gt;</a:t>
            </a:r>
            <a:r>
              <a:rPr lang="en-US" sz="1000" dirty="0">
                <a:solidFill>
                  <a:srgbClr val="99A8BA"/>
                </a:solidFill>
                <a:latin typeface="Menlo" charset="0"/>
              </a:rPr>
              <a:t>Hello, {</a:t>
            </a:r>
            <a:r>
              <a:rPr lang="en-US" sz="1000" dirty="0" err="1">
                <a:solidFill>
                  <a:srgbClr val="99A8BA"/>
                </a:solidFill>
                <a:latin typeface="Menlo" charset="0"/>
              </a:rPr>
              <a:t>props.</a:t>
            </a:r>
            <a:r>
              <a:rPr lang="en-US" sz="1000" dirty="0" err="1">
                <a:solidFill>
                  <a:srgbClr val="85609A"/>
                </a:solidFill>
                <a:latin typeface="Menlo" charset="0"/>
              </a:rPr>
              <a:t>name</a:t>
            </a:r>
            <a:r>
              <a:rPr lang="en-US" sz="1000" dirty="0">
                <a:solidFill>
                  <a:srgbClr val="99A8BA"/>
                </a:solidFill>
                <a:latin typeface="Menlo" charset="0"/>
              </a:rPr>
              <a:t>}</a:t>
            </a:r>
            <a:r>
              <a:rPr lang="en-US" sz="1000" dirty="0">
                <a:solidFill>
                  <a:srgbClr val="E1B358"/>
                </a:solidFill>
                <a:latin typeface="Menlo" charset="0"/>
              </a:rPr>
              <a:t>&lt;/div&gt;</a:t>
            </a:r>
          </a:p>
          <a:p>
            <a:r>
              <a:rPr lang="it-IT" sz="1000" dirty="0">
                <a:solidFill>
                  <a:srgbClr val="99A8BA"/>
                </a:solidFill>
                <a:latin typeface="Menlo" charset="0"/>
              </a:rPr>
              <a:t>)</a:t>
            </a:r>
            <a:r>
              <a:rPr lang="it-IT" sz="1000" dirty="0">
                <a:solidFill>
                  <a:srgbClr val="BF6426"/>
                </a:solidFill>
                <a:latin typeface="Menlo" charset="0"/>
              </a:rPr>
              <a:t>;</a:t>
            </a:r>
          </a:p>
          <a:p>
            <a:endParaRPr lang="it-IT" sz="1000" dirty="0">
              <a:solidFill>
                <a:srgbClr val="BF6426"/>
              </a:solidFill>
              <a:latin typeface="Menlo" charset="0"/>
            </a:endParaRPr>
          </a:p>
          <a:p>
            <a:r>
              <a:rPr lang="it-IT" sz="1000" dirty="0" err="1">
                <a:solidFill>
                  <a:srgbClr val="FEBB5B"/>
                </a:solidFill>
                <a:latin typeface="Menlo" charset="0"/>
              </a:rPr>
              <a:t>HelloWorld</a:t>
            </a:r>
            <a:r>
              <a:rPr lang="it-IT" sz="1000" dirty="0" err="1">
                <a:solidFill>
                  <a:srgbClr val="99A8BA"/>
                </a:solidFill>
                <a:latin typeface="Menlo" charset="0"/>
              </a:rPr>
              <a:t>.</a:t>
            </a:r>
            <a:r>
              <a:rPr lang="it-IT" sz="1000" dirty="0" err="1">
                <a:solidFill>
                  <a:srgbClr val="85609A"/>
                </a:solidFill>
                <a:latin typeface="Menlo" charset="0"/>
              </a:rPr>
              <a:t>propTypes</a:t>
            </a:r>
            <a:r>
              <a:rPr lang="it-IT" sz="1000" dirty="0">
                <a:solidFill>
                  <a:srgbClr val="85609A"/>
                </a:solidFill>
                <a:latin typeface="Menlo" charset="0"/>
              </a:rPr>
              <a:t> </a:t>
            </a:r>
            <a:r>
              <a:rPr lang="it-IT" sz="1000" dirty="0">
                <a:solidFill>
                  <a:srgbClr val="99A8BA"/>
                </a:solidFill>
                <a:latin typeface="Menlo" charset="0"/>
              </a:rPr>
              <a:t>= {</a:t>
            </a:r>
          </a:p>
          <a:p>
            <a:r>
              <a:rPr lang="it-IT" sz="1000" dirty="0">
                <a:solidFill>
                  <a:srgbClr val="99A8BA"/>
                </a:solidFill>
                <a:latin typeface="Menlo" charset="0"/>
              </a:rPr>
              <a:t>    </a:t>
            </a:r>
            <a:r>
              <a:rPr lang="it-IT" sz="1000" dirty="0" err="1">
                <a:solidFill>
                  <a:srgbClr val="85609A"/>
                </a:solidFill>
                <a:latin typeface="Menlo" charset="0"/>
              </a:rPr>
              <a:t>name</a:t>
            </a:r>
            <a:r>
              <a:rPr lang="it-IT" sz="1000" dirty="0">
                <a:solidFill>
                  <a:srgbClr val="99A8BA"/>
                </a:solidFill>
                <a:latin typeface="Menlo" charset="0"/>
              </a:rPr>
              <a:t>: </a:t>
            </a:r>
            <a:r>
              <a:rPr lang="it-IT" sz="1000" dirty="0" err="1">
                <a:solidFill>
                  <a:srgbClr val="99A8BA"/>
                </a:solidFill>
                <a:latin typeface="Menlo" charset="0"/>
              </a:rPr>
              <a:t>React.PropTypes.string</a:t>
            </a:r>
            <a:endParaRPr lang="it-IT" sz="1000" dirty="0">
              <a:solidFill>
                <a:srgbClr val="99A8BA"/>
              </a:solidFill>
              <a:latin typeface="Menlo" charset="0"/>
            </a:endParaRPr>
          </a:p>
          <a:p>
            <a:r>
              <a:rPr lang="uk-UA" sz="1000" dirty="0">
                <a:solidFill>
                  <a:srgbClr val="99A8BA"/>
                </a:solidFill>
                <a:latin typeface="Menlo" charset="0"/>
              </a:rPr>
              <a:t>}</a:t>
            </a:r>
            <a:r>
              <a:rPr lang="uk-UA" sz="1000" dirty="0">
                <a:solidFill>
                  <a:srgbClr val="BF6426"/>
                </a:solidFill>
                <a:latin typeface="Menlo" charset="0"/>
              </a:rPr>
              <a:t>;</a:t>
            </a:r>
          </a:p>
          <a:p>
            <a:endParaRPr lang="uk-UA" sz="1000" dirty="0">
              <a:solidFill>
                <a:srgbClr val="BF6426"/>
              </a:solidFill>
              <a:latin typeface="Menlo" charset="0"/>
            </a:endParaRPr>
          </a:p>
          <a:p>
            <a:r>
              <a:rPr lang="en-US" sz="1000" dirty="0" err="1">
                <a:solidFill>
                  <a:srgbClr val="FEBB5B"/>
                </a:solidFill>
                <a:latin typeface="Menlo" charset="0"/>
              </a:rPr>
              <a:t>HelloWorld</a:t>
            </a:r>
            <a:r>
              <a:rPr lang="en-US" sz="1000" dirty="0" err="1">
                <a:solidFill>
                  <a:srgbClr val="99A8BA"/>
                </a:solidFill>
                <a:latin typeface="Menlo" charset="0"/>
              </a:rPr>
              <a:t>.</a:t>
            </a:r>
            <a:r>
              <a:rPr lang="en-US" sz="1000" dirty="0" err="1">
                <a:solidFill>
                  <a:srgbClr val="85609A"/>
                </a:solidFill>
                <a:latin typeface="Menlo" charset="0"/>
              </a:rPr>
              <a:t>defaultProps</a:t>
            </a:r>
            <a:r>
              <a:rPr lang="en-US" sz="1000" dirty="0">
                <a:solidFill>
                  <a:srgbClr val="85609A"/>
                </a:solidFill>
                <a:latin typeface="Menlo" charset="0"/>
              </a:rPr>
              <a:t> </a:t>
            </a:r>
            <a:r>
              <a:rPr lang="en-US" sz="1000" dirty="0">
                <a:solidFill>
                  <a:srgbClr val="99A8BA"/>
                </a:solidFill>
                <a:latin typeface="Menlo" charset="0"/>
              </a:rPr>
              <a:t>= {</a:t>
            </a:r>
          </a:p>
          <a:p>
            <a:r>
              <a:rPr lang="nl-NL" sz="1000" dirty="0">
                <a:solidFill>
                  <a:srgbClr val="99A8BA"/>
                </a:solidFill>
                <a:latin typeface="Menlo" charset="0"/>
              </a:rPr>
              <a:t>    </a:t>
            </a:r>
            <a:r>
              <a:rPr lang="nl-NL" sz="1000" dirty="0">
                <a:solidFill>
                  <a:srgbClr val="85609A"/>
                </a:solidFill>
                <a:latin typeface="Menlo" charset="0"/>
              </a:rPr>
              <a:t>name</a:t>
            </a:r>
            <a:r>
              <a:rPr lang="nl-NL" sz="1000" dirty="0">
                <a:solidFill>
                  <a:srgbClr val="99A8BA"/>
                </a:solidFill>
                <a:latin typeface="Menlo" charset="0"/>
              </a:rPr>
              <a:t>: </a:t>
            </a:r>
            <a:r>
              <a:rPr lang="nl-NL" sz="1000" dirty="0">
                <a:solidFill>
                  <a:srgbClr val="587647"/>
                </a:solidFill>
                <a:latin typeface="Menlo" charset="0"/>
              </a:rPr>
              <a:t>'Itay'</a:t>
            </a:r>
          </a:p>
          <a:p>
            <a:r>
              <a:rPr lang="uk-UA" sz="1000" dirty="0">
                <a:solidFill>
                  <a:srgbClr val="99A8BA"/>
                </a:solidFill>
                <a:latin typeface="Menlo" charset="0"/>
              </a:rPr>
              <a:t>}</a:t>
            </a:r>
            <a:r>
              <a:rPr lang="uk-UA" sz="1000" dirty="0">
                <a:solidFill>
                  <a:srgbClr val="BF6426"/>
                </a:solidFill>
                <a:latin typeface="Menlo" charset="0"/>
              </a:rPr>
              <a:t>;</a:t>
            </a:r>
          </a:p>
          <a:p>
            <a:endParaRPr lang="uk-UA" sz="1000" dirty="0">
              <a:solidFill>
                <a:srgbClr val="BF6426"/>
              </a:solidFill>
              <a:latin typeface="Menlo" charset="0"/>
            </a:endParaRPr>
          </a:p>
          <a:p>
            <a:endParaRPr lang="uk-UA" sz="1000" dirty="0">
              <a:solidFill>
                <a:srgbClr val="BF6426"/>
              </a:solidFill>
              <a:latin typeface="Menlo" charset="0"/>
            </a:endParaRPr>
          </a:p>
          <a:p>
            <a:r>
              <a:rPr lang="en-US" sz="1000" b="1" dirty="0" err="1">
                <a:solidFill>
                  <a:srgbClr val="BF6426"/>
                </a:solidFill>
                <a:latin typeface="Menlo" charset="0"/>
              </a:rPr>
              <a:t>const</a:t>
            </a:r>
            <a:r>
              <a:rPr lang="en-US" sz="1000" b="1" dirty="0">
                <a:solidFill>
                  <a:srgbClr val="BF6426"/>
                </a:solidFill>
                <a:latin typeface="Menlo" charset="0"/>
              </a:rPr>
              <a:t> </a:t>
            </a:r>
            <a:r>
              <a:rPr lang="en-US" sz="1000" dirty="0">
                <a:solidFill>
                  <a:srgbClr val="99A8BA"/>
                </a:solidFill>
                <a:latin typeface="Menlo" charset="0"/>
              </a:rPr>
              <a:t>element = </a:t>
            </a:r>
            <a:r>
              <a:rPr lang="en-US" sz="1000" dirty="0">
                <a:solidFill>
                  <a:srgbClr val="E1B358"/>
                </a:solidFill>
                <a:latin typeface="Menlo" charset="0"/>
              </a:rPr>
              <a:t>&lt;HelloWorld /&gt;</a:t>
            </a:r>
            <a:r>
              <a:rPr lang="en-US" sz="1000" dirty="0">
                <a:solidFill>
                  <a:srgbClr val="BF6426"/>
                </a:solidFill>
                <a:latin typeface="Menlo" charset="0"/>
              </a:rPr>
              <a:t>;</a:t>
            </a:r>
          </a:p>
          <a:p>
            <a:endParaRPr lang="en-US" sz="1000" dirty="0">
              <a:solidFill>
                <a:srgbClr val="BF6426"/>
              </a:solidFill>
              <a:latin typeface="Menlo" charset="0"/>
            </a:endParaRPr>
          </a:p>
          <a:p>
            <a:r>
              <a:rPr lang="en-US" sz="1000" dirty="0" err="1">
                <a:solidFill>
                  <a:srgbClr val="99A8BA"/>
                </a:solidFill>
                <a:latin typeface="Menlo" charset="0"/>
              </a:rPr>
              <a:t>ReactDOM.render</a:t>
            </a:r>
            <a:r>
              <a:rPr lang="en-US" sz="1000" dirty="0">
                <a:solidFill>
                  <a:srgbClr val="99A8BA"/>
                </a:solidFill>
                <a:latin typeface="Menlo" charset="0"/>
              </a:rPr>
              <a:t>(element</a:t>
            </a:r>
            <a:r>
              <a:rPr lang="en-US" sz="1000" dirty="0">
                <a:solidFill>
                  <a:srgbClr val="BF6426"/>
                </a:solidFill>
                <a:latin typeface="Menlo" charset="0"/>
              </a:rPr>
              <a:t>, </a:t>
            </a:r>
            <a:r>
              <a:rPr lang="en-US" sz="1000" dirty="0" err="1">
                <a:solidFill>
                  <a:srgbClr val="85609A"/>
                </a:solidFill>
                <a:latin typeface="Menlo" charset="0"/>
              </a:rPr>
              <a:t>document</a:t>
            </a:r>
            <a:r>
              <a:rPr lang="en-US" sz="1000" dirty="0" err="1">
                <a:solidFill>
                  <a:srgbClr val="99A8BA"/>
                </a:solidFill>
                <a:latin typeface="Menlo" charset="0"/>
              </a:rPr>
              <a:t>.</a:t>
            </a:r>
            <a:r>
              <a:rPr lang="en-US" sz="1000" dirty="0" err="1">
                <a:solidFill>
                  <a:srgbClr val="85609A"/>
                </a:solidFill>
                <a:latin typeface="Menlo" charset="0"/>
              </a:rPr>
              <a:t>body</a:t>
            </a:r>
            <a:r>
              <a:rPr lang="en-US" sz="1000" dirty="0">
                <a:solidFill>
                  <a:srgbClr val="99A8BA"/>
                </a:solidFill>
                <a:latin typeface="Menlo" charset="0"/>
              </a:rPr>
              <a:t>)</a:t>
            </a:r>
            <a:r>
              <a:rPr lang="en-US" sz="1000" dirty="0">
                <a:solidFill>
                  <a:srgbClr val="BF6426"/>
                </a:solidFill>
                <a:latin typeface="Menlo" charset="0"/>
              </a:rPr>
              <a:t>;</a:t>
            </a:r>
          </a:p>
        </p:txBody>
      </p:sp>
    </p:spTree>
    <p:extLst>
      <p:ext uri="{BB962C8B-B14F-4D97-AF65-F5344CB8AC3E}">
        <p14:creationId xmlns:p14="http://schemas.microsoft.com/office/powerpoint/2010/main" val="162854658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Component – State</a:t>
            </a:r>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23</a:t>
            </a:fld>
            <a:endParaRPr lang="en-US"/>
          </a:p>
        </p:txBody>
      </p:sp>
      <p:sp>
        <p:nvSpPr>
          <p:cNvPr id="5" name="Content Placeholder 4"/>
          <p:cNvSpPr>
            <a:spLocks noGrp="1"/>
          </p:cNvSpPr>
          <p:nvPr>
            <p:ph sz="quarter" idx="1"/>
          </p:nvPr>
        </p:nvSpPr>
        <p:spPr>
          <a:xfrm>
            <a:off x="612648" y="1597496"/>
            <a:ext cx="8153400" cy="4855840"/>
          </a:xfrm>
        </p:spPr>
        <p:txBody>
          <a:bodyPr>
            <a:normAutofit/>
          </a:bodyPr>
          <a:lstStyle/>
          <a:p>
            <a:r>
              <a:rPr lang="en-US" sz="2400" dirty="0"/>
              <a:t>A component may or may not be </a:t>
            </a:r>
            <a:r>
              <a:rPr lang="en-US" sz="2400" dirty="0" err="1"/>
              <a:t>stateful</a:t>
            </a:r>
            <a:r>
              <a:rPr lang="en-US" sz="2400" dirty="0"/>
              <a:t>. The state is encapsulated inside a component and cannot be accessed directly from the outside but can be passed down to child components using props.</a:t>
            </a:r>
          </a:p>
        </p:txBody>
      </p:sp>
      <p:sp>
        <p:nvSpPr>
          <p:cNvPr id="7" name="Rectangle 6"/>
          <p:cNvSpPr>
            <a:spLocks noChangeArrowheads="1"/>
          </p:cNvSpPr>
          <p:nvPr/>
        </p:nvSpPr>
        <p:spPr bwMode="auto">
          <a:xfrm>
            <a:off x="612648" y="3284984"/>
            <a:ext cx="8153400" cy="2952328"/>
          </a:xfrm>
          <a:prstGeom prst="rect">
            <a:avLst/>
          </a:prstGeom>
          <a:solidFill>
            <a:schemeClr val="tx1">
              <a:lumMod val="85000"/>
              <a:lumOff val="15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noAutofit/>
          </a:bodyPr>
          <a:lstStyle/>
          <a:p>
            <a:r>
              <a:rPr lang="en-US" sz="1000" b="1" dirty="0">
                <a:solidFill>
                  <a:srgbClr val="BF6426"/>
                </a:solidFill>
                <a:latin typeface="Menlo" charset="0"/>
              </a:rPr>
              <a:t>class </a:t>
            </a:r>
            <a:r>
              <a:rPr lang="en-US" sz="1000" dirty="0">
                <a:solidFill>
                  <a:srgbClr val="99A8BA"/>
                </a:solidFill>
                <a:latin typeface="Menlo" charset="0"/>
              </a:rPr>
              <a:t>Counter </a:t>
            </a:r>
            <a:r>
              <a:rPr lang="en-US" sz="1000" b="1" dirty="0">
                <a:solidFill>
                  <a:srgbClr val="BF6426"/>
                </a:solidFill>
                <a:latin typeface="Menlo" charset="0"/>
              </a:rPr>
              <a:t>extends </a:t>
            </a:r>
            <a:r>
              <a:rPr lang="en-US" sz="1000" dirty="0" err="1">
                <a:solidFill>
                  <a:srgbClr val="99A8BA"/>
                </a:solidFill>
                <a:latin typeface="Menlo" charset="0"/>
              </a:rPr>
              <a:t>React.Component</a:t>
            </a:r>
            <a:r>
              <a:rPr lang="en-US" sz="1000" dirty="0">
                <a:solidFill>
                  <a:srgbClr val="99A8BA"/>
                </a:solidFill>
                <a:latin typeface="Menlo" charset="0"/>
              </a:rPr>
              <a:t> {</a:t>
            </a:r>
          </a:p>
          <a:p>
            <a:r>
              <a:rPr lang="en-US" sz="1000" dirty="0">
                <a:solidFill>
                  <a:srgbClr val="99A8BA"/>
                </a:solidFill>
                <a:latin typeface="Menlo" charset="0"/>
              </a:rPr>
              <a:t>    </a:t>
            </a:r>
            <a:r>
              <a:rPr lang="en-US" sz="1000" dirty="0">
                <a:solidFill>
                  <a:srgbClr val="FEBB5B"/>
                </a:solidFill>
                <a:latin typeface="Menlo" charset="0"/>
              </a:rPr>
              <a:t>constructor</a:t>
            </a:r>
            <a:r>
              <a:rPr lang="en-US" sz="1000" dirty="0">
                <a:solidFill>
                  <a:srgbClr val="99A8BA"/>
                </a:solidFill>
                <a:latin typeface="Menlo" charset="0"/>
              </a:rPr>
              <a:t>(props) {</a:t>
            </a:r>
          </a:p>
          <a:p>
            <a:r>
              <a:rPr lang="ro-RO" sz="1000" dirty="0">
                <a:solidFill>
                  <a:srgbClr val="99A8BA"/>
                </a:solidFill>
                <a:latin typeface="Menlo" charset="0"/>
              </a:rPr>
              <a:t>        </a:t>
            </a:r>
            <a:r>
              <a:rPr lang="ro-RO" sz="1000" b="1" dirty="0">
                <a:solidFill>
                  <a:srgbClr val="BF6426"/>
                </a:solidFill>
                <a:latin typeface="Menlo" charset="0"/>
              </a:rPr>
              <a:t>super</a:t>
            </a:r>
            <a:r>
              <a:rPr lang="ro-RO" sz="1000" dirty="0">
                <a:solidFill>
                  <a:srgbClr val="99A8BA"/>
                </a:solidFill>
                <a:latin typeface="Menlo" charset="0"/>
              </a:rPr>
              <a:t>(</a:t>
            </a:r>
            <a:r>
              <a:rPr lang="ro-RO" sz="1000" dirty="0" err="1">
                <a:solidFill>
                  <a:srgbClr val="99A8BA"/>
                </a:solidFill>
                <a:latin typeface="Menlo" charset="0"/>
              </a:rPr>
              <a:t>props</a:t>
            </a:r>
            <a:r>
              <a:rPr lang="ro-RO" sz="1000" dirty="0">
                <a:solidFill>
                  <a:srgbClr val="99A8BA"/>
                </a:solidFill>
                <a:latin typeface="Menlo" charset="0"/>
              </a:rPr>
              <a:t>)</a:t>
            </a:r>
            <a:r>
              <a:rPr lang="ro-RO" sz="1000" dirty="0">
                <a:solidFill>
                  <a:srgbClr val="BF6426"/>
                </a:solidFill>
                <a:latin typeface="Menlo" charset="0"/>
              </a:rPr>
              <a:t>;</a:t>
            </a:r>
          </a:p>
          <a:p>
            <a:endParaRPr lang="ro-RO" sz="1000" dirty="0">
              <a:solidFill>
                <a:srgbClr val="BF6426"/>
              </a:solidFill>
              <a:latin typeface="Menlo" charset="0"/>
            </a:endParaRPr>
          </a:p>
          <a:p>
            <a:r>
              <a:rPr lang="en-US" sz="1000" dirty="0">
                <a:solidFill>
                  <a:srgbClr val="BF6426"/>
                </a:solidFill>
                <a:latin typeface="Menlo" charset="0"/>
              </a:rPr>
              <a:t>        </a:t>
            </a:r>
            <a:r>
              <a:rPr lang="en-US" sz="1000" b="1" dirty="0" err="1">
                <a:solidFill>
                  <a:srgbClr val="BF6426"/>
                </a:solidFill>
                <a:latin typeface="Menlo" charset="0"/>
              </a:rPr>
              <a:t>this</a:t>
            </a:r>
            <a:r>
              <a:rPr lang="en-US" sz="1000" dirty="0" err="1">
                <a:solidFill>
                  <a:srgbClr val="99A8BA"/>
                </a:solidFill>
                <a:latin typeface="Menlo" charset="0"/>
              </a:rPr>
              <a:t>.</a:t>
            </a:r>
            <a:r>
              <a:rPr lang="en-US" sz="1000" dirty="0" err="1">
                <a:solidFill>
                  <a:srgbClr val="85609A"/>
                </a:solidFill>
                <a:latin typeface="Menlo" charset="0"/>
              </a:rPr>
              <a:t>state</a:t>
            </a:r>
            <a:r>
              <a:rPr lang="en-US" sz="1000" dirty="0">
                <a:solidFill>
                  <a:srgbClr val="85609A"/>
                </a:solidFill>
                <a:latin typeface="Menlo" charset="0"/>
              </a:rPr>
              <a:t> </a:t>
            </a:r>
            <a:r>
              <a:rPr lang="en-US" sz="1000" dirty="0">
                <a:solidFill>
                  <a:srgbClr val="99A8BA"/>
                </a:solidFill>
                <a:latin typeface="Menlo" charset="0"/>
              </a:rPr>
              <a:t>= {</a:t>
            </a:r>
          </a:p>
          <a:p>
            <a:r>
              <a:rPr lang="de-DE" sz="1000" dirty="0">
                <a:solidFill>
                  <a:srgbClr val="99A8BA"/>
                </a:solidFill>
                <a:latin typeface="Menlo" charset="0"/>
              </a:rPr>
              <a:t>            </a:t>
            </a:r>
            <a:r>
              <a:rPr lang="de-DE" sz="1000" dirty="0" err="1">
                <a:solidFill>
                  <a:srgbClr val="85609A"/>
                </a:solidFill>
                <a:latin typeface="Menlo" charset="0"/>
              </a:rPr>
              <a:t>counter</a:t>
            </a:r>
            <a:r>
              <a:rPr lang="de-DE" sz="1000" dirty="0">
                <a:solidFill>
                  <a:srgbClr val="99A8BA"/>
                </a:solidFill>
                <a:latin typeface="Menlo" charset="0"/>
              </a:rPr>
              <a:t>: </a:t>
            </a:r>
            <a:r>
              <a:rPr lang="de-DE" sz="1000" dirty="0">
                <a:solidFill>
                  <a:srgbClr val="5684AD"/>
                </a:solidFill>
                <a:latin typeface="Menlo" charset="0"/>
              </a:rPr>
              <a:t>0</a:t>
            </a:r>
          </a:p>
          <a:p>
            <a:r>
              <a:rPr lang="de-DE" sz="1000" dirty="0">
                <a:solidFill>
                  <a:srgbClr val="5684AD"/>
                </a:solidFill>
                <a:latin typeface="Menlo" charset="0"/>
              </a:rPr>
              <a:t>        </a:t>
            </a:r>
            <a:r>
              <a:rPr lang="de-DE" sz="1000" dirty="0">
                <a:solidFill>
                  <a:srgbClr val="99A8BA"/>
                </a:solidFill>
                <a:latin typeface="Menlo" charset="0"/>
              </a:rPr>
              <a:t>}</a:t>
            </a:r>
          </a:p>
          <a:p>
            <a:r>
              <a:rPr lang="de-DE" sz="1000" dirty="0">
                <a:solidFill>
                  <a:srgbClr val="99A8BA"/>
                </a:solidFill>
                <a:latin typeface="Menlo" charset="0"/>
              </a:rPr>
              <a:t>    }</a:t>
            </a:r>
          </a:p>
          <a:p>
            <a:endParaRPr lang="de-DE" sz="1000" dirty="0">
              <a:solidFill>
                <a:srgbClr val="99A8BA"/>
              </a:solidFill>
              <a:latin typeface="Menlo" charset="0"/>
            </a:endParaRPr>
          </a:p>
          <a:p>
            <a:r>
              <a:rPr lang="hu-HU" sz="1000" dirty="0">
                <a:solidFill>
                  <a:srgbClr val="99A8BA"/>
                </a:solidFill>
                <a:latin typeface="Menlo" charset="0"/>
              </a:rPr>
              <a:t>    </a:t>
            </a:r>
            <a:r>
              <a:rPr lang="hu-HU" sz="1000" dirty="0" err="1">
                <a:solidFill>
                  <a:srgbClr val="FEBB5B"/>
                </a:solidFill>
                <a:latin typeface="Menlo" charset="0"/>
              </a:rPr>
              <a:t>render</a:t>
            </a:r>
            <a:r>
              <a:rPr lang="hu-HU" sz="1000" dirty="0">
                <a:solidFill>
                  <a:srgbClr val="99A8BA"/>
                </a:solidFill>
                <a:latin typeface="Menlo" charset="0"/>
              </a:rPr>
              <a:t>() {</a:t>
            </a:r>
          </a:p>
          <a:p>
            <a:r>
              <a:rPr lang="en-US" sz="1000" dirty="0">
                <a:solidFill>
                  <a:srgbClr val="99A8BA"/>
                </a:solidFill>
                <a:latin typeface="Menlo" charset="0"/>
              </a:rPr>
              <a:t>        </a:t>
            </a:r>
            <a:r>
              <a:rPr lang="en-US" sz="1000" b="1" dirty="0">
                <a:solidFill>
                  <a:srgbClr val="BF6426"/>
                </a:solidFill>
                <a:latin typeface="Menlo" charset="0"/>
              </a:rPr>
              <a:t>return </a:t>
            </a:r>
            <a:r>
              <a:rPr lang="en-US" sz="1000" dirty="0">
                <a:solidFill>
                  <a:srgbClr val="99A8BA"/>
                </a:solidFill>
                <a:latin typeface="Menlo" charset="0"/>
              </a:rPr>
              <a:t>(</a:t>
            </a:r>
          </a:p>
          <a:p>
            <a:r>
              <a:rPr lang="en-US" sz="1000" dirty="0">
                <a:solidFill>
                  <a:srgbClr val="99A8BA"/>
                </a:solidFill>
                <a:latin typeface="Menlo" charset="0"/>
              </a:rPr>
              <a:t>            </a:t>
            </a:r>
            <a:r>
              <a:rPr lang="en-US" sz="1000" dirty="0">
                <a:solidFill>
                  <a:srgbClr val="E1B358"/>
                </a:solidFill>
                <a:latin typeface="Menlo" charset="0"/>
              </a:rPr>
              <a:t>&lt;div&gt;</a:t>
            </a:r>
            <a:r>
              <a:rPr lang="en-US" sz="1000" dirty="0">
                <a:solidFill>
                  <a:srgbClr val="99A8BA"/>
                </a:solidFill>
                <a:latin typeface="Menlo" charset="0"/>
              </a:rPr>
              <a:t>Counter: {</a:t>
            </a:r>
            <a:r>
              <a:rPr lang="en-US" sz="1000" b="1" dirty="0" err="1">
                <a:solidFill>
                  <a:srgbClr val="BF6426"/>
                </a:solidFill>
                <a:latin typeface="Menlo" charset="0"/>
              </a:rPr>
              <a:t>this</a:t>
            </a:r>
            <a:r>
              <a:rPr lang="en-US" sz="1000" dirty="0" err="1">
                <a:solidFill>
                  <a:srgbClr val="99A8BA"/>
                </a:solidFill>
                <a:latin typeface="Menlo" charset="0"/>
              </a:rPr>
              <a:t>.</a:t>
            </a:r>
            <a:r>
              <a:rPr lang="en-US" sz="1000" dirty="0" err="1">
                <a:solidFill>
                  <a:srgbClr val="85609A"/>
                </a:solidFill>
                <a:latin typeface="Menlo" charset="0"/>
              </a:rPr>
              <a:t>state</a:t>
            </a:r>
            <a:r>
              <a:rPr lang="en-US" sz="1000" dirty="0" err="1">
                <a:solidFill>
                  <a:srgbClr val="99A8BA"/>
                </a:solidFill>
                <a:latin typeface="Menlo" charset="0"/>
              </a:rPr>
              <a:t>.</a:t>
            </a:r>
            <a:r>
              <a:rPr lang="en-US" sz="1000" dirty="0" err="1">
                <a:solidFill>
                  <a:srgbClr val="85609A"/>
                </a:solidFill>
                <a:latin typeface="Menlo" charset="0"/>
              </a:rPr>
              <a:t>counter</a:t>
            </a:r>
            <a:r>
              <a:rPr lang="en-US" sz="1000" dirty="0">
                <a:solidFill>
                  <a:srgbClr val="99A8BA"/>
                </a:solidFill>
                <a:latin typeface="Menlo" charset="0"/>
              </a:rPr>
              <a:t>}</a:t>
            </a:r>
            <a:r>
              <a:rPr lang="en-US" sz="1000" dirty="0">
                <a:solidFill>
                  <a:srgbClr val="E1B358"/>
                </a:solidFill>
                <a:latin typeface="Menlo" charset="0"/>
              </a:rPr>
              <a:t>&lt;/div&gt;</a:t>
            </a:r>
          </a:p>
          <a:p>
            <a:r>
              <a:rPr lang="de-DE" sz="1000" dirty="0">
                <a:solidFill>
                  <a:srgbClr val="E1B358"/>
                </a:solidFill>
                <a:latin typeface="Menlo" charset="0"/>
              </a:rPr>
              <a:t>        </a:t>
            </a:r>
            <a:r>
              <a:rPr lang="de-DE" sz="1000" dirty="0">
                <a:solidFill>
                  <a:srgbClr val="99A8BA"/>
                </a:solidFill>
                <a:latin typeface="Menlo" charset="0"/>
              </a:rPr>
              <a:t>)</a:t>
            </a:r>
            <a:r>
              <a:rPr lang="de-DE" sz="1000" dirty="0">
                <a:solidFill>
                  <a:srgbClr val="BF6426"/>
                </a:solidFill>
                <a:latin typeface="Menlo" charset="0"/>
              </a:rPr>
              <a:t>;</a:t>
            </a:r>
          </a:p>
          <a:p>
            <a:r>
              <a:rPr lang="de-DE" sz="1000" dirty="0">
                <a:solidFill>
                  <a:srgbClr val="BF6426"/>
                </a:solidFill>
                <a:latin typeface="Menlo" charset="0"/>
              </a:rPr>
              <a:t>    </a:t>
            </a:r>
            <a:r>
              <a:rPr lang="de-DE" sz="1000" dirty="0">
                <a:solidFill>
                  <a:srgbClr val="99A8BA"/>
                </a:solidFill>
                <a:latin typeface="Menlo" charset="0"/>
              </a:rPr>
              <a:t>}</a:t>
            </a:r>
          </a:p>
          <a:p>
            <a:r>
              <a:rPr lang="de-DE" sz="1000" dirty="0">
                <a:solidFill>
                  <a:srgbClr val="99A8BA"/>
                </a:solidFill>
                <a:latin typeface="Menlo" charset="0"/>
              </a:rPr>
              <a:t>}</a:t>
            </a:r>
          </a:p>
          <a:p>
            <a:endParaRPr lang="de-DE" sz="1000" dirty="0">
              <a:solidFill>
                <a:srgbClr val="99A8BA"/>
              </a:solidFill>
              <a:latin typeface="Menlo" charset="0"/>
            </a:endParaRPr>
          </a:p>
          <a:p>
            <a:r>
              <a:rPr lang="de-DE" sz="1000" dirty="0" err="1">
                <a:solidFill>
                  <a:srgbClr val="99A8BA"/>
                </a:solidFill>
                <a:latin typeface="Menlo" charset="0"/>
              </a:rPr>
              <a:t>React.renderComponent</a:t>
            </a:r>
            <a:r>
              <a:rPr lang="de-DE" sz="1000" dirty="0">
                <a:solidFill>
                  <a:srgbClr val="99A8BA"/>
                </a:solidFill>
                <a:latin typeface="Menlo" charset="0"/>
              </a:rPr>
              <a:t>(</a:t>
            </a:r>
            <a:r>
              <a:rPr lang="de-DE" sz="1000" dirty="0">
                <a:solidFill>
                  <a:srgbClr val="E1B358"/>
                </a:solidFill>
                <a:latin typeface="Menlo" charset="0"/>
              </a:rPr>
              <a:t>&lt;Counter/&gt;</a:t>
            </a:r>
            <a:r>
              <a:rPr lang="de-DE" sz="1000" dirty="0">
                <a:solidFill>
                  <a:srgbClr val="BF6426"/>
                </a:solidFill>
                <a:latin typeface="Menlo" charset="0"/>
              </a:rPr>
              <a:t>, </a:t>
            </a:r>
            <a:r>
              <a:rPr lang="de-DE" sz="1000" dirty="0" err="1">
                <a:solidFill>
                  <a:srgbClr val="85609A"/>
                </a:solidFill>
                <a:latin typeface="Menlo" charset="0"/>
              </a:rPr>
              <a:t>document</a:t>
            </a:r>
            <a:r>
              <a:rPr lang="de-DE" sz="1000" dirty="0" err="1">
                <a:solidFill>
                  <a:srgbClr val="99A8BA"/>
                </a:solidFill>
                <a:latin typeface="Menlo" charset="0"/>
              </a:rPr>
              <a:t>.</a:t>
            </a:r>
            <a:r>
              <a:rPr lang="de-DE" sz="1000" dirty="0" err="1">
                <a:solidFill>
                  <a:srgbClr val="85609A"/>
                </a:solidFill>
                <a:latin typeface="Menlo" charset="0"/>
              </a:rPr>
              <a:t>body</a:t>
            </a:r>
            <a:r>
              <a:rPr lang="de-DE" sz="1000" dirty="0">
                <a:solidFill>
                  <a:srgbClr val="99A8BA"/>
                </a:solidFill>
                <a:latin typeface="Menlo" charset="0"/>
              </a:rPr>
              <a:t>)</a:t>
            </a:r>
            <a:r>
              <a:rPr lang="de-DE" sz="1000" dirty="0">
                <a:solidFill>
                  <a:srgbClr val="BF6426"/>
                </a:solidFill>
                <a:latin typeface="Menlo" charset="0"/>
              </a:rPr>
              <a:t>;</a:t>
            </a:r>
          </a:p>
        </p:txBody>
      </p:sp>
    </p:spTree>
    <p:extLst>
      <p:ext uri="{BB962C8B-B14F-4D97-AF65-F5344CB8AC3E}">
        <p14:creationId xmlns:p14="http://schemas.microsoft.com/office/powerpoint/2010/main" val="117568091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Component – Composing</a:t>
            </a:r>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24</a:t>
            </a:fld>
            <a:endParaRPr lang="en-US"/>
          </a:p>
        </p:txBody>
      </p:sp>
      <p:sp>
        <p:nvSpPr>
          <p:cNvPr id="5" name="Content Placeholder 4"/>
          <p:cNvSpPr>
            <a:spLocks noGrp="1"/>
          </p:cNvSpPr>
          <p:nvPr>
            <p:ph sz="quarter" idx="1"/>
          </p:nvPr>
        </p:nvSpPr>
        <p:spPr>
          <a:xfrm>
            <a:off x="612648" y="1597496"/>
            <a:ext cx="8153400" cy="4855840"/>
          </a:xfrm>
        </p:spPr>
        <p:txBody>
          <a:bodyPr>
            <a:normAutofit fontScale="92500"/>
          </a:bodyPr>
          <a:lstStyle/>
          <a:p>
            <a:r>
              <a:rPr lang="en-US" sz="2400" dirty="0"/>
              <a:t>Components can refer to other components in their output. This lets us use the same component abstraction for any level of detail.</a:t>
            </a:r>
          </a:p>
          <a:p>
            <a:r>
              <a:rPr lang="en-US" sz="2400" dirty="0"/>
              <a:t>If a component renders another component in it's render method, the renderer is the owner of the rendered component.</a:t>
            </a:r>
          </a:p>
          <a:p>
            <a:r>
              <a:rPr lang="en-US" sz="2400" dirty="0"/>
              <a:t>The renderer owns the rendered component and has control over it. aka parenting</a:t>
            </a:r>
            <a:r>
              <a:rPr lang="en-US" sz="2400" i="1" dirty="0"/>
              <a:t>.</a:t>
            </a:r>
          </a:p>
          <a:p>
            <a:endParaRPr lang="en-US" sz="2400" i="1" dirty="0"/>
          </a:p>
          <a:p>
            <a:endParaRPr lang="en-US" sz="2400" i="1" dirty="0"/>
          </a:p>
          <a:p>
            <a:endParaRPr lang="en-US" sz="2400" i="1" dirty="0"/>
          </a:p>
          <a:p>
            <a:endParaRPr lang="en-US" sz="2400" i="1" dirty="0"/>
          </a:p>
          <a:p>
            <a:r>
              <a:rPr lang="en-US" sz="2400" i="1" dirty="0"/>
              <a:t>f</a:t>
            </a:r>
            <a:endParaRPr lang="en-US" sz="2400" dirty="0"/>
          </a:p>
        </p:txBody>
      </p:sp>
      <p:sp>
        <p:nvSpPr>
          <p:cNvPr id="12" name="Rectangle 11"/>
          <p:cNvSpPr>
            <a:spLocks noChangeArrowheads="1"/>
          </p:cNvSpPr>
          <p:nvPr/>
        </p:nvSpPr>
        <p:spPr bwMode="auto">
          <a:xfrm>
            <a:off x="612648" y="4025416"/>
            <a:ext cx="8075141" cy="2016224"/>
          </a:xfrm>
          <a:prstGeom prst="rect">
            <a:avLst/>
          </a:prstGeom>
          <a:solidFill>
            <a:schemeClr val="tx1">
              <a:lumMod val="85000"/>
              <a:lumOff val="15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noAutofit/>
          </a:bodyPr>
          <a:lstStyle/>
          <a:p>
            <a:r>
              <a:rPr lang="en-US" sz="1000" b="1" dirty="0" err="1">
                <a:solidFill>
                  <a:srgbClr val="BF6426"/>
                </a:solidFill>
                <a:latin typeface="Menlo" charset="0"/>
              </a:rPr>
              <a:t>const</a:t>
            </a:r>
            <a:r>
              <a:rPr lang="en-US" sz="1000" b="1" dirty="0">
                <a:solidFill>
                  <a:srgbClr val="BF6426"/>
                </a:solidFill>
                <a:latin typeface="Menlo" charset="0"/>
              </a:rPr>
              <a:t> </a:t>
            </a:r>
            <a:r>
              <a:rPr lang="en-US" sz="1000" dirty="0" err="1">
                <a:solidFill>
                  <a:srgbClr val="FEBB5B"/>
                </a:solidFill>
                <a:latin typeface="Menlo" charset="0"/>
              </a:rPr>
              <a:t>HelloWorldDisplay</a:t>
            </a:r>
            <a:r>
              <a:rPr lang="en-US" sz="1000" dirty="0">
                <a:solidFill>
                  <a:srgbClr val="FEBB5B"/>
                </a:solidFill>
                <a:latin typeface="Menlo" charset="0"/>
              </a:rPr>
              <a:t> </a:t>
            </a:r>
            <a:r>
              <a:rPr lang="en-US" sz="1000" dirty="0">
                <a:solidFill>
                  <a:srgbClr val="99A8BA"/>
                </a:solidFill>
                <a:latin typeface="Menlo" charset="0"/>
              </a:rPr>
              <a:t>= (props) =&gt; (</a:t>
            </a:r>
          </a:p>
          <a:p>
            <a:r>
              <a:rPr lang="en-US" sz="1000" dirty="0">
                <a:solidFill>
                  <a:srgbClr val="99A8BA"/>
                </a:solidFill>
                <a:latin typeface="Menlo" charset="0"/>
              </a:rPr>
              <a:t>    </a:t>
            </a:r>
            <a:r>
              <a:rPr lang="en-US" sz="1000" dirty="0">
                <a:solidFill>
                  <a:srgbClr val="E1B358"/>
                </a:solidFill>
                <a:latin typeface="Menlo" charset="0"/>
              </a:rPr>
              <a:t>&lt;div&gt;</a:t>
            </a:r>
            <a:r>
              <a:rPr lang="en-US" sz="1000" dirty="0">
                <a:solidFill>
                  <a:srgbClr val="99A8BA"/>
                </a:solidFill>
                <a:latin typeface="Menlo" charset="0"/>
              </a:rPr>
              <a:t>Hello World!</a:t>
            </a:r>
            <a:r>
              <a:rPr lang="en-US" sz="1000" dirty="0">
                <a:solidFill>
                  <a:srgbClr val="E1B358"/>
                </a:solidFill>
                <a:latin typeface="Menlo" charset="0"/>
              </a:rPr>
              <a:t>&lt;/div&gt;</a:t>
            </a:r>
          </a:p>
          <a:p>
            <a:r>
              <a:rPr lang="it-IT" sz="1000" dirty="0">
                <a:solidFill>
                  <a:srgbClr val="99A8BA"/>
                </a:solidFill>
                <a:latin typeface="Menlo" charset="0"/>
              </a:rPr>
              <a:t>)</a:t>
            </a:r>
            <a:r>
              <a:rPr lang="it-IT" sz="1000" dirty="0">
                <a:solidFill>
                  <a:srgbClr val="BF6426"/>
                </a:solidFill>
                <a:latin typeface="Menlo" charset="0"/>
              </a:rPr>
              <a:t>;</a:t>
            </a:r>
          </a:p>
          <a:p>
            <a:endParaRPr lang="it-IT" sz="1000" dirty="0">
              <a:solidFill>
                <a:srgbClr val="BF6426"/>
              </a:solidFill>
              <a:latin typeface="Menlo" charset="0"/>
            </a:endParaRPr>
          </a:p>
          <a:p>
            <a:r>
              <a:rPr lang="de-DE" sz="1000" b="1" dirty="0" err="1">
                <a:solidFill>
                  <a:srgbClr val="BF6426"/>
                </a:solidFill>
                <a:latin typeface="Menlo" charset="0"/>
              </a:rPr>
              <a:t>const</a:t>
            </a:r>
            <a:r>
              <a:rPr lang="de-DE" sz="1000" b="1" dirty="0">
                <a:solidFill>
                  <a:srgbClr val="BF6426"/>
                </a:solidFill>
                <a:latin typeface="Menlo" charset="0"/>
              </a:rPr>
              <a:t> </a:t>
            </a:r>
            <a:r>
              <a:rPr lang="de-DE" sz="1000" dirty="0">
                <a:solidFill>
                  <a:srgbClr val="99A8BA"/>
                </a:solidFill>
                <a:latin typeface="Menlo" charset="0"/>
              </a:rPr>
              <a:t>App = () =&gt; (</a:t>
            </a:r>
          </a:p>
          <a:p>
            <a:r>
              <a:rPr lang="de-DE" sz="1000" dirty="0">
                <a:solidFill>
                  <a:srgbClr val="99A8BA"/>
                </a:solidFill>
                <a:latin typeface="Menlo" charset="0"/>
              </a:rPr>
              <a:t>    </a:t>
            </a:r>
            <a:r>
              <a:rPr lang="de-DE" sz="1000" dirty="0">
                <a:solidFill>
                  <a:srgbClr val="E1B358"/>
                </a:solidFill>
                <a:latin typeface="Menlo" charset="0"/>
              </a:rPr>
              <a:t>&lt;div&gt;&lt;</a:t>
            </a:r>
            <a:r>
              <a:rPr lang="de-DE" sz="1000" dirty="0" err="1">
                <a:solidFill>
                  <a:srgbClr val="E1B358"/>
                </a:solidFill>
                <a:latin typeface="Menlo" charset="0"/>
              </a:rPr>
              <a:t>HelloWorldDisplay</a:t>
            </a:r>
            <a:r>
              <a:rPr lang="de-DE" sz="1000" dirty="0">
                <a:solidFill>
                  <a:srgbClr val="E1B358"/>
                </a:solidFill>
                <a:latin typeface="Menlo" charset="0"/>
              </a:rPr>
              <a:t>/&gt;&lt;/div&gt;</a:t>
            </a:r>
          </a:p>
          <a:p>
            <a:r>
              <a:rPr lang="is-IS" sz="1000" dirty="0">
                <a:solidFill>
                  <a:srgbClr val="99A8BA"/>
                </a:solidFill>
                <a:latin typeface="Menlo" charset="0"/>
              </a:rPr>
              <a:t>)</a:t>
            </a:r>
          </a:p>
          <a:p>
            <a:endParaRPr lang="is-IS" sz="1000" dirty="0">
              <a:solidFill>
                <a:srgbClr val="99A8BA"/>
              </a:solidFill>
              <a:latin typeface="Menlo" charset="0"/>
            </a:endParaRPr>
          </a:p>
          <a:p>
            <a:r>
              <a:rPr lang="en-US" sz="1000" b="1" dirty="0" err="1">
                <a:solidFill>
                  <a:srgbClr val="BF6426"/>
                </a:solidFill>
                <a:latin typeface="Menlo" charset="0"/>
              </a:rPr>
              <a:t>const</a:t>
            </a:r>
            <a:r>
              <a:rPr lang="en-US" sz="1000" b="1" dirty="0">
                <a:solidFill>
                  <a:srgbClr val="BF6426"/>
                </a:solidFill>
                <a:latin typeface="Menlo" charset="0"/>
              </a:rPr>
              <a:t> </a:t>
            </a:r>
            <a:r>
              <a:rPr lang="en-US" sz="1000" dirty="0">
                <a:solidFill>
                  <a:srgbClr val="99A8BA"/>
                </a:solidFill>
                <a:latin typeface="Menlo" charset="0"/>
              </a:rPr>
              <a:t>element = </a:t>
            </a:r>
            <a:r>
              <a:rPr lang="en-US" sz="1000" dirty="0">
                <a:solidFill>
                  <a:srgbClr val="E1B358"/>
                </a:solidFill>
                <a:latin typeface="Menlo" charset="0"/>
              </a:rPr>
              <a:t>&lt;App /&gt;</a:t>
            </a:r>
            <a:r>
              <a:rPr lang="en-US" sz="1000" dirty="0">
                <a:solidFill>
                  <a:srgbClr val="BF6426"/>
                </a:solidFill>
                <a:latin typeface="Menlo" charset="0"/>
              </a:rPr>
              <a:t>;</a:t>
            </a:r>
          </a:p>
          <a:p>
            <a:endParaRPr lang="en-US" sz="1000" dirty="0">
              <a:solidFill>
                <a:srgbClr val="BF6426"/>
              </a:solidFill>
              <a:latin typeface="Menlo" charset="0"/>
            </a:endParaRPr>
          </a:p>
          <a:p>
            <a:r>
              <a:rPr lang="en-US" sz="1000" dirty="0" err="1">
                <a:solidFill>
                  <a:srgbClr val="99A8BA"/>
                </a:solidFill>
                <a:latin typeface="Menlo" charset="0"/>
              </a:rPr>
              <a:t>ReactDOM.render</a:t>
            </a:r>
            <a:r>
              <a:rPr lang="en-US" sz="1000" dirty="0">
                <a:solidFill>
                  <a:srgbClr val="99A8BA"/>
                </a:solidFill>
                <a:latin typeface="Menlo" charset="0"/>
              </a:rPr>
              <a:t>(element</a:t>
            </a:r>
            <a:r>
              <a:rPr lang="en-US" sz="1000" dirty="0">
                <a:solidFill>
                  <a:srgbClr val="BF6426"/>
                </a:solidFill>
                <a:latin typeface="Menlo" charset="0"/>
              </a:rPr>
              <a:t>, </a:t>
            </a:r>
            <a:r>
              <a:rPr lang="en-US" sz="1000" dirty="0" err="1">
                <a:solidFill>
                  <a:srgbClr val="85609A"/>
                </a:solidFill>
                <a:latin typeface="Menlo" charset="0"/>
              </a:rPr>
              <a:t>document</a:t>
            </a:r>
            <a:r>
              <a:rPr lang="en-US" sz="1000" dirty="0" err="1">
                <a:solidFill>
                  <a:srgbClr val="99A8BA"/>
                </a:solidFill>
                <a:latin typeface="Menlo" charset="0"/>
              </a:rPr>
              <a:t>.</a:t>
            </a:r>
            <a:r>
              <a:rPr lang="en-US" sz="1000" dirty="0" err="1">
                <a:solidFill>
                  <a:srgbClr val="85609A"/>
                </a:solidFill>
                <a:latin typeface="Menlo" charset="0"/>
              </a:rPr>
              <a:t>body</a:t>
            </a:r>
            <a:r>
              <a:rPr lang="en-US" sz="1000" dirty="0">
                <a:solidFill>
                  <a:srgbClr val="99A8BA"/>
                </a:solidFill>
                <a:latin typeface="Menlo" charset="0"/>
              </a:rPr>
              <a:t>)</a:t>
            </a:r>
            <a:r>
              <a:rPr lang="en-US" sz="1000" dirty="0">
                <a:solidFill>
                  <a:srgbClr val="BF6426"/>
                </a:solidFill>
                <a:latin typeface="Menlo" charset="0"/>
              </a:rPr>
              <a:t>;</a:t>
            </a:r>
          </a:p>
        </p:txBody>
      </p:sp>
    </p:spTree>
    <p:extLst>
      <p:ext uri="{BB962C8B-B14F-4D97-AF65-F5344CB8AC3E}">
        <p14:creationId xmlns:p14="http://schemas.microsoft.com/office/powerpoint/2010/main" val="127793033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Interaction</a:t>
            </a:r>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25</a:t>
            </a:fld>
            <a:endParaRPr lang="en-US"/>
          </a:p>
        </p:txBody>
      </p:sp>
      <p:sp>
        <p:nvSpPr>
          <p:cNvPr id="5" name="Content Placeholder 4"/>
          <p:cNvSpPr>
            <a:spLocks noGrp="1"/>
          </p:cNvSpPr>
          <p:nvPr>
            <p:ph sz="quarter" idx="1"/>
          </p:nvPr>
        </p:nvSpPr>
        <p:spPr>
          <a:xfrm>
            <a:off x="612648" y="1597496"/>
            <a:ext cx="8153400" cy="4855840"/>
          </a:xfrm>
        </p:spPr>
        <p:txBody>
          <a:bodyPr>
            <a:normAutofit/>
          </a:bodyPr>
          <a:lstStyle/>
          <a:p>
            <a:r>
              <a:rPr lang="en-US" sz="2400" dirty="0"/>
              <a:t>What if we had a button in a child component that needs to manipulates the state managed in a parent component?</a:t>
            </a:r>
          </a:p>
          <a:p>
            <a:r>
              <a:rPr lang="en-US" sz="2400" dirty="0"/>
              <a:t>React component interaction comes in the form of data flow from </a:t>
            </a:r>
            <a:r>
              <a:rPr lang="en-US" sz="2400" b="1" dirty="0"/>
              <a:t>parent to child, child to parent and sibling to sibling</a:t>
            </a:r>
            <a:r>
              <a:rPr lang="en-US" sz="2400" dirty="0"/>
              <a:t>.</a:t>
            </a:r>
          </a:p>
          <a:p>
            <a:r>
              <a:rPr lang="en-US" sz="2400" dirty="0"/>
              <a:t>Usually, component interacts with it’s parent and siblings using  callbacks (handlers) that are passed using props. </a:t>
            </a:r>
          </a:p>
        </p:txBody>
      </p:sp>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79045" y="4293096"/>
            <a:ext cx="6188838" cy="2461933"/>
          </a:xfrm>
          <a:prstGeom prst="rect">
            <a:avLst/>
          </a:prstGeom>
        </p:spPr>
      </p:pic>
    </p:spTree>
    <p:extLst>
      <p:ext uri="{BB962C8B-B14F-4D97-AF65-F5344CB8AC3E}">
        <p14:creationId xmlns:p14="http://schemas.microsoft.com/office/powerpoint/2010/main" val="199722645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Interaction – Parent to Child</a:t>
            </a:r>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26</a:t>
            </a:fld>
            <a:endParaRPr lang="en-US"/>
          </a:p>
        </p:txBody>
      </p:sp>
      <p:sp>
        <p:nvSpPr>
          <p:cNvPr id="5" name="Content Placeholder 4"/>
          <p:cNvSpPr>
            <a:spLocks noGrp="1"/>
          </p:cNvSpPr>
          <p:nvPr>
            <p:ph sz="quarter" idx="1"/>
          </p:nvPr>
        </p:nvSpPr>
        <p:spPr>
          <a:xfrm>
            <a:off x="612648" y="1597496"/>
            <a:ext cx="8153400" cy="4855840"/>
          </a:xfrm>
        </p:spPr>
        <p:txBody>
          <a:bodyPr>
            <a:normAutofit/>
          </a:bodyPr>
          <a:lstStyle/>
          <a:p>
            <a:r>
              <a:rPr lang="en-US" sz="2400" dirty="0"/>
              <a:t>Parent to child interaction is probably the simplest case as we just pass down props to the child:</a:t>
            </a:r>
          </a:p>
        </p:txBody>
      </p:sp>
      <p:sp>
        <p:nvSpPr>
          <p:cNvPr id="7" name="Rectangle 6"/>
          <p:cNvSpPr>
            <a:spLocks noChangeArrowheads="1"/>
          </p:cNvSpPr>
          <p:nvPr/>
        </p:nvSpPr>
        <p:spPr bwMode="auto">
          <a:xfrm>
            <a:off x="611754" y="2564904"/>
            <a:ext cx="8154294" cy="2442895"/>
          </a:xfrm>
          <a:prstGeom prst="rect">
            <a:avLst/>
          </a:prstGeom>
          <a:solidFill>
            <a:schemeClr val="tx1">
              <a:lumMod val="85000"/>
              <a:lumOff val="15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noAutofit/>
          </a:bodyPr>
          <a:lstStyle/>
          <a:p>
            <a:r>
              <a:rPr lang="en-US" sz="1000" b="1" dirty="0" err="1">
                <a:solidFill>
                  <a:srgbClr val="BF6426"/>
                </a:solidFill>
                <a:latin typeface="Menlo" charset="0"/>
              </a:rPr>
              <a:t>const</a:t>
            </a:r>
            <a:r>
              <a:rPr lang="en-US" sz="1000" b="1" dirty="0">
                <a:solidFill>
                  <a:srgbClr val="BF6426"/>
                </a:solidFill>
                <a:latin typeface="Menlo" charset="0"/>
              </a:rPr>
              <a:t> </a:t>
            </a:r>
            <a:r>
              <a:rPr lang="en-US" sz="1000" dirty="0" err="1">
                <a:solidFill>
                  <a:srgbClr val="FEBB5B"/>
                </a:solidFill>
                <a:latin typeface="Menlo" charset="0"/>
              </a:rPr>
              <a:t>ChildComponent</a:t>
            </a:r>
            <a:r>
              <a:rPr lang="en-US" sz="1000" dirty="0">
                <a:solidFill>
                  <a:srgbClr val="FEBB5B"/>
                </a:solidFill>
                <a:latin typeface="Menlo" charset="0"/>
              </a:rPr>
              <a:t> </a:t>
            </a:r>
            <a:r>
              <a:rPr lang="en-US" sz="1000" dirty="0">
                <a:solidFill>
                  <a:srgbClr val="99A8BA"/>
                </a:solidFill>
                <a:latin typeface="Menlo" charset="0"/>
              </a:rPr>
              <a:t>= (props) =&gt; (</a:t>
            </a:r>
          </a:p>
          <a:p>
            <a:r>
              <a:rPr lang="ro-RO" sz="1000" dirty="0">
                <a:solidFill>
                  <a:srgbClr val="99A8BA"/>
                </a:solidFill>
                <a:latin typeface="Menlo" charset="0"/>
              </a:rPr>
              <a:t>    </a:t>
            </a:r>
            <a:r>
              <a:rPr lang="ro-RO" sz="1000" dirty="0">
                <a:solidFill>
                  <a:srgbClr val="E1B358"/>
                </a:solidFill>
                <a:latin typeface="Menlo" charset="0"/>
              </a:rPr>
              <a:t>&lt;div&gt;</a:t>
            </a:r>
          </a:p>
          <a:p>
            <a:r>
              <a:rPr lang="ro-RO" sz="1000" dirty="0">
                <a:solidFill>
                  <a:srgbClr val="E1B358"/>
                </a:solidFill>
                <a:latin typeface="Menlo" charset="0"/>
              </a:rPr>
              <a:t>        &lt;</a:t>
            </a:r>
            <a:r>
              <a:rPr lang="ro-RO" sz="1000" dirty="0" err="1">
                <a:solidFill>
                  <a:srgbClr val="E1B358"/>
                </a:solidFill>
                <a:latin typeface="Menlo" charset="0"/>
              </a:rPr>
              <a:t>button</a:t>
            </a:r>
            <a:r>
              <a:rPr lang="ro-RO" sz="1000" dirty="0">
                <a:solidFill>
                  <a:srgbClr val="E1B358"/>
                </a:solidFill>
                <a:latin typeface="Menlo" charset="0"/>
              </a:rPr>
              <a:t>&gt;</a:t>
            </a:r>
            <a:r>
              <a:rPr lang="ro-RO" sz="1000" dirty="0">
                <a:solidFill>
                  <a:srgbClr val="99A8BA"/>
                </a:solidFill>
                <a:latin typeface="Menlo" charset="0"/>
              </a:rPr>
              <a:t>{</a:t>
            </a:r>
            <a:r>
              <a:rPr lang="ro-RO" sz="1000" dirty="0" err="1">
                <a:solidFill>
                  <a:srgbClr val="99A8BA"/>
                </a:solidFill>
                <a:latin typeface="Menlo" charset="0"/>
              </a:rPr>
              <a:t>props.buttonText</a:t>
            </a:r>
            <a:r>
              <a:rPr lang="ro-RO" sz="1000" dirty="0">
                <a:solidFill>
                  <a:srgbClr val="99A8BA"/>
                </a:solidFill>
                <a:latin typeface="Menlo" charset="0"/>
              </a:rPr>
              <a:t>}</a:t>
            </a:r>
            <a:r>
              <a:rPr lang="ro-RO" sz="1000" dirty="0">
                <a:solidFill>
                  <a:srgbClr val="E1B358"/>
                </a:solidFill>
                <a:latin typeface="Menlo" charset="0"/>
              </a:rPr>
              <a:t>&lt;/</a:t>
            </a:r>
            <a:r>
              <a:rPr lang="ro-RO" sz="1000" dirty="0" err="1">
                <a:solidFill>
                  <a:srgbClr val="E1B358"/>
                </a:solidFill>
                <a:latin typeface="Menlo" charset="0"/>
              </a:rPr>
              <a:t>button</a:t>
            </a:r>
            <a:r>
              <a:rPr lang="ro-RO" sz="1000" dirty="0">
                <a:solidFill>
                  <a:srgbClr val="E1B358"/>
                </a:solidFill>
                <a:latin typeface="Menlo" charset="0"/>
              </a:rPr>
              <a:t>&gt;</a:t>
            </a:r>
          </a:p>
          <a:p>
            <a:r>
              <a:rPr lang="en-US" sz="1000" dirty="0">
                <a:solidFill>
                  <a:srgbClr val="E1B358"/>
                </a:solidFill>
                <a:latin typeface="Menlo" charset="0"/>
              </a:rPr>
              <a:t>    &lt;/div&gt;</a:t>
            </a:r>
          </a:p>
          <a:p>
            <a:r>
              <a:rPr lang="it-IT" sz="1000" dirty="0">
                <a:solidFill>
                  <a:srgbClr val="99A8BA"/>
                </a:solidFill>
                <a:latin typeface="Menlo" charset="0"/>
              </a:rPr>
              <a:t>)</a:t>
            </a:r>
            <a:r>
              <a:rPr lang="it-IT" sz="1000" dirty="0">
                <a:solidFill>
                  <a:srgbClr val="BF6426"/>
                </a:solidFill>
                <a:latin typeface="Menlo" charset="0"/>
              </a:rPr>
              <a:t>;</a:t>
            </a:r>
          </a:p>
          <a:p>
            <a:endParaRPr lang="it-IT" sz="1000" dirty="0">
              <a:solidFill>
                <a:srgbClr val="BF6426"/>
              </a:solidFill>
              <a:latin typeface="Menlo" charset="0"/>
            </a:endParaRPr>
          </a:p>
          <a:p>
            <a:r>
              <a:rPr lang="it-IT" sz="1000" b="1" dirty="0" err="1">
                <a:solidFill>
                  <a:srgbClr val="BF6426"/>
                </a:solidFill>
                <a:latin typeface="Menlo" charset="0"/>
              </a:rPr>
              <a:t>class</a:t>
            </a:r>
            <a:r>
              <a:rPr lang="it-IT" sz="1000" b="1" dirty="0">
                <a:solidFill>
                  <a:srgbClr val="BF6426"/>
                </a:solidFill>
                <a:latin typeface="Menlo" charset="0"/>
              </a:rPr>
              <a:t> </a:t>
            </a:r>
            <a:r>
              <a:rPr lang="it-IT" sz="1000" dirty="0" err="1">
                <a:solidFill>
                  <a:srgbClr val="99A8BA"/>
                </a:solidFill>
                <a:latin typeface="Menlo" charset="0"/>
              </a:rPr>
              <a:t>ParentComponent</a:t>
            </a:r>
            <a:r>
              <a:rPr lang="it-IT" sz="1000" dirty="0">
                <a:solidFill>
                  <a:srgbClr val="99A8BA"/>
                </a:solidFill>
                <a:latin typeface="Menlo" charset="0"/>
              </a:rPr>
              <a:t> </a:t>
            </a:r>
            <a:r>
              <a:rPr lang="it-IT" sz="1000" b="1" dirty="0" err="1">
                <a:solidFill>
                  <a:srgbClr val="BF6426"/>
                </a:solidFill>
                <a:latin typeface="Menlo" charset="0"/>
              </a:rPr>
              <a:t>extends</a:t>
            </a:r>
            <a:r>
              <a:rPr lang="it-IT" sz="1000" b="1" dirty="0">
                <a:solidFill>
                  <a:srgbClr val="BF6426"/>
                </a:solidFill>
                <a:latin typeface="Menlo" charset="0"/>
              </a:rPr>
              <a:t> </a:t>
            </a:r>
            <a:r>
              <a:rPr lang="it-IT" sz="1000" dirty="0" err="1">
                <a:solidFill>
                  <a:srgbClr val="99A8BA"/>
                </a:solidFill>
                <a:latin typeface="Menlo" charset="0"/>
              </a:rPr>
              <a:t>React.Component</a:t>
            </a:r>
            <a:r>
              <a:rPr lang="it-IT" sz="1000" dirty="0">
                <a:solidFill>
                  <a:srgbClr val="99A8BA"/>
                </a:solidFill>
                <a:latin typeface="Menlo" charset="0"/>
              </a:rPr>
              <a:t> {</a:t>
            </a:r>
          </a:p>
          <a:p>
            <a:r>
              <a:rPr lang="hu-HU" sz="1000" dirty="0">
                <a:solidFill>
                  <a:srgbClr val="99A8BA"/>
                </a:solidFill>
                <a:latin typeface="Menlo" charset="0"/>
              </a:rPr>
              <a:t>    </a:t>
            </a:r>
            <a:r>
              <a:rPr lang="hu-HU" sz="1000" dirty="0" err="1">
                <a:solidFill>
                  <a:srgbClr val="FEBB5B"/>
                </a:solidFill>
                <a:latin typeface="Menlo" charset="0"/>
              </a:rPr>
              <a:t>render</a:t>
            </a:r>
            <a:r>
              <a:rPr lang="hu-HU" sz="1000" dirty="0">
                <a:solidFill>
                  <a:srgbClr val="99A8BA"/>
                </a:solidFill>
                <a:latin typeface="Menlo" charset="0"/>
              </a:rPr>
              <a:t>() {</a:t>
            </a:r>
          </a:p>
          <a:p>
            <a:r>
              <a:rPr lang="en-US" sz="1000" dirty="0">
                <a:solidFill>
                  <a:srgbClr val="99A8BA"/>
                </a:solidFill>
                <a:latin typeface="Menlo" charset="0"/>
              </a:rPr>
              <a:t>        </a:t>
            </a:r>
            <a:r>
              <a:rPr lang="en-US" sz="1000" b="1" dirty="0">
                <a:solidFill>
                  <a:srgbClr val="BF6426"/>
                </a:solidFill>
                <a:latin typeface="Menlo" charset="0"/>
              </a:rPr>
              <a:t>return </a:t>
            </a:r>
            <a:r>
              <a:rPr lang="en-US" sz="1000" dirty="0">
                <a:solidFill>
                  <a:srgbClr val="99A8BA"/>
                </a:solidFill>
                <a:latin typeface="Menlo" charset="0"/>
              </a:rPr>
              <a:t>(</a:t>
            </a:r>
          </a:p>
          <a:p>
            <a:r>
              <a:rPr lang="ro-RO" sz="1000" dirty="0">
                <a:solidFill>
                  <a:srgbClr val="99A8BA"/>
                </a:solidFill>
                <a:latin typeface="Menlo" charset="0"/>
              </a:rPr>
              <a:t>            </a:t>
            </a:r>
            <a:r>
              <a:rPr lang="ro-RO" sz="1000" dirty="0">
                <a:solidFill>
                  <a:srgbClr val="E1B358"/>
                </a:solidFill>
                <a:latin typeface="Menlo" charset="0"/>
              </a:rPr>
              <a:t>&lt;div&gt;</a:t>
            </a:r>
          </a:p>
          <a:p>
            <a:r>
              <a:rPr lang="ro-RO" sz="1000" dirty="0">
                <a:solidFill>
                  <a:srgbClr val="E1B358"/>
                </a:solidFill>
                <a:latin typeface="Menlo" charset="0"/>
              </a:rPr>
              <a:t>                &lt;</a:t>
            </a:r>
            <a:r>
              <a:rPr lang="ro-RO" sz="1000" dirty="0" err="1">
                <a:solidFill>
                  <a:srgbClr val="E1B358"/>
                </a:solidFill>
                <a:latin typeface="Menlo" charset="0"/>
              </a:rPr>
              <a:t>ChildComponent</a:t>
            </a:r>
            <a:r>
              <a:rPr lang="ro-RO" sz="1000" dirty="0">
                <a:solidFill>
                  <a:srgbClr val="E1B358"/>
                </a:solidFill>
                <a:latin typeface="Menlo" charset="0"/>
              </a:rPr>
              <a:t> </a:t>
            </a:r>
            <a:r>
              <a:rPr lang="ro-RO" sz="1000" dirty="0" err="1">
                <a:solidFill>
                  <a:srgbClr val="ACACAC"/>
                </a:solidFill>
                <a:latin typeface="Menlo" charset="0"/>
              </a:rPr>
              <a:t>buttonText</a:t>
            </a:r>
            <a:r>
              <a:rPr lang="ro-RO" sz="1000" dirty="0">
                <a:solidFill>
                  <a:srgbClr val="587647"/>
                </a:solidFill>
                <a:latin typeface="Menlo" charset="0"/>
              </a:rPr>
              <a:t>="Click </a:t>
            </a:r>
            <a:r>
              <a:rPr lang="ro-RO" sz="1000" dirty="0" err="1">
                <a:solidFill>
                  <a:srgbClr val="587647"/>
                </a:solidFill>
                <a:latin typeface="Menlo" charset="0"/>
              </a:rPr>
              <a:t>Me</a:t>
            </a:r>
            <a:r>
              <a:rPr lang="ro-RO" sz="1000" dirty="0">
                <a:solidFill>
                  <a:srgbClr val="587647"/>
                </a:solidFill>
                <a:latin typeface="Menlo" charset="0"/>
              </a:rPr>
              <a:t>!"</a:t>
            </a:r>
            <a:r>
              <a:rPr lang="ro-RO" sz="1000" dirty="0">
                <a:solidFill>
                  <a:srgbClr val="E1B358"/>
                </a:solidFill>
                <a:latin typeface="Menlo" charset="0"/>
              </a:rPr>
              <a:t>/&gt;</a:t>
            </a:r>
          </a:p>
          <a:p>
            <a:r>
              <a:rPr lang="ro-RO" sz="1000" dirty="0">
                <a:solidFill>
                  <a:srgbClr val="E1B358"/>
                </a:solidFill>
                <a:latin typeface="Menlo" charset="0"/>
              </a:rPr>
              <a:t>            &lt;/div&gt;</a:t>
            </a:r>
          </a:p>
          <a:p>
            <a:r>
              <a:rPr lang="de-DE" sz="1000" dirty="0">
                <a:solidFill>
                  <a:srgbClr val="E1B358"/>
                </a:solidFill>
                <a:latin typeface="Menlo" charset="0"/>
              </a:rPr>
              <a:t>        </a:t>
            </a:r>
            <a:r>
              <a:rPr lang="de-DE" sz="1000" dirty="0">
                <a:solidFill>
                  <a:srgbClr val="99A8BA"/>
                </a:solidFill>
                <a:latin typeface="Menlo" charset="0"/>
              </a:rPr>
              <a:t>)</a:t>
            </a:r>
            <a:r>
              <a:rPr lang="de-DE" sz="1000" dirty="0">
                <a:solidFill>
                  <a:srgbClr val="BF6426"/>
                </a:solidFill>
                <a:latin typeface="Menlo" charset="0"/>
              </a:rPr>
              <a:t>;</a:t>
            </a:r>
          </a:p>
          <a:p>
            <a:r>
              <a:rPr lang="de-DE" sz="1000" dirty="0">
                <a:solidFill>
                  <a:srgbClr val="BF6426"/>
                </a:solidFill>
                <a:latin typeface="Menlo" charset="0"/>
              </a:rPr>
              <a:t>    </a:t>
            </a:r>
            <a:r>
              <a:rPr lang="de-DE" sz="1000" dirty="0">
                <a:solidFill>
                  <a:srgbClr val="99A8BA"/>
                </a:solidFill>
                <a:latin typeface="Menlo" charset="0"/>
              </a:rPr>
              <a:t>}</a:t>
            </a:r>
          </a:p>
          <a:p>
            <a:r>
              <a:rPr lang="de-DE" sz="1000" dirty="0">
                <a:solidFill>
                  <a:srgbClr val="99A8BA"/>
                </a:solidFill>
                <a:latin typeface="Menlo" charset="0"/>
              </a:rPr>
              <a:t>}</a:t>
            </a:r>
          </a:p>
        </p:txBody>
      </p:sp>
    </p:spTree>
    <p:extLst>
      <p:ext uri="{BB962C8B-B14F-4D97-AF65-F5344CB8AC3E}">
        <p14:creationId xmlns:p14="http://schemas.microsoft.com/office/powerpoint/2010/main" val="140451444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Interaction – Child to Parent</a:t>
            </a:r>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27</a:t>
            </a:fld>
            <a:endParaRPr lang="en-US"/>
          </a:p>
        </p:txBody>
      </p:sp>
      <p:sp>
        <p:nvSpPr>
          <p:cNvPr id="5" name="Content Placeholder 4"/>
          <p:cNvSpPr>
            <a:spLocks noGrp="1"/>
          </p:cNvSpPr>
          <p:nvPr>
            <p:ph sz="quarter" idx="1"/>
          </p:nvPr>
        </p:nvSpPr>
        <p:spPr>
          <a:xfrm>
            <a:off x="612648" y="1597496"/>
            <a:ext cx="8153400" cy="4855840"/>
          </a:xfrm>
        </p:spPr>
        <p:txBody>
          <a:bodyPr>
            <a:normAutofit/>
          </a:bodyPr>
          <a:lstStyle/>
          <a:p>
            <a:r>
              <a:rPr lang="en-US" sz="2400" dirty="0"/>
              <a:t>Child to parent interaction will again, in most cases happen over props. It is common to pass down callbacks through props:</a:t>
            </a:r>
          </a:p>
        </p:txBody>
      </p:sp>
      <p:sp>
        <p:nvSpPr>
          <p:cNvPr id="7" name="Rectangle 6"/>
          <p:cNvSpPr>
            <a:spLocks noChangeArrowheads="1"/>
          </p:cNvSpPr>
          <p:nvPr/>
        </p:nvSpPr>
        <p:spPr bwMode="auto">
          <a:xfrm>
            <a:off x="611754" y="2564904"/>
            <a:ext cx="8154294" cy="3672408"/>
          </a:xfrm>
          <a:prstGeom prst="rect">
            <a:avLst/>
          </a:prstGeom>
          <a:solidFill>
            <a:schemeClr val="tx1">
              <a:lumMod val="85000"/>
              <a:lumOff val="15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noAutofit/>
          </a:bodyPr>
          <a:lstStyle/>
          <a:p>
            <a:r>
              <a:rPr lang="en-US" sz="1000" b="1" dirty="0" err="1">
                <a:solidFill>
                  <a:srgbClr val="BF6426"/>
                </a:solidFill>
                <a:latin typeface="Menlo" charset="0"/>
              </a:rPr>
              <a:t>const</a:t>
            </a:r>
            <a:r>
              <a:rPr lang="en-US" sz="1000" b="1" dirty="0">
                <a:solidFill>
                  <a:srgbClr val="BF6426"/>
                </a:solidFill>
                <a:latin typeface="Menlo" charset="0"/>
              </a:rPr>
              <a:t> </a:t>
            </a:r>
            <a:r>
              <a:rPr lang="en-US" sz="1000" dirty="0" err="1">
                <a:solidFill>
                  <a:srgbClr val="FEBB5B"/>
                </a:solidFill>
                <a:latin typeface="Menlo" charset="0"/>
              </a:rPr>
              <a:t>ChildComponent</a:t>
            </a:r>
            <a:r>
              <a:rPr lang="en-US" sz="1000" dirty="0">
                <a:solidFill>
                  <a:srgbClr val="FEBB5B"/>
                </a:solidFill>
                <a:latin typeface="Menlo" charset="0"/>
              </a:rPr>
              <a:t> </a:t>
            </a:r>
            <a:r>
              <a:rPr lang="en-US" sz="1000" dirty="0">
                <a:solidFill>
                  <a:srgbClr val="99A8BA"/>
                </a:solidFill>
                <a:latin typeface="Menlo" charset="0"/>
              </a:rPr>
              <a:t>= (props) =&gt; (</a:t>
            </a:r>
          </a:p>
          <a:p>
            <a:r>
              <a:rPr lang="en-US" sz="1000" dirty="0">
                <a:solidFill>
                  <a:srgbClr val="99A8BA"/>
                </a:solidFill>
                <a:latin typeface="Menlo" charset="0"/>
              </a:rPr>
              <a:t>    </a:t>
            </a:r>
            <a:r>
              <a:rPr lang="en-US" sz="1000" dirty="0">
                <a:solidFill>
                  <a:srgbClr val="6D6D6D"/>
                </a:solidFill>
                <a:latin typeface="Menlo" charset="0"/>
              </a:rPr>
              <a:t>// Bind to the </a:t>
            </a:r>
            <a:r>
              <a:rPr lang="en-US" sz="1000" dirty="0" err="1">
                <a:solidFill>
                  <a:srgbClr val="6D6D6D"/>
                </a:solidFill>
                <a:latin typeface="Menlo" charset="0"/>
              </a:rPr>
              <a:t>onClick</a:t>
            </a:r>
            <a:r>
              <a:rPr lang="en-US" sz="1000" dirty="0">
                <a:solidFill>
                  <a:srgbClr val="6D6D6D"/>
                </a:solidFill>
                <a:latin typeface="Menlo" charset="0"/>
              </a:rPr>
              <a:t> event of button and invoke </a:t>
            </a:r>
            <a:r>
              <a:rPr lang="en-US" sz="1000" dirty="0" err="1">
                <a:solidFill>
                  <a:srgbClr val="6D6D6D"/>
                </a:solidFill>
                <a:latin typeface="Menlo" charset="0"/>
              </a:rPr>
              <a:t>onClick</a:t>
            </a:r>
            <a:r>
              <a:rPr lang="en-US" sz="1000" dirty="0">
                <a:solidFill>
                  <a:srgbClr val="6D6D6D"/>
                </a:solidFill>
                <a:latin typeface="Menlo" charset="0"/>
              </a:rPr>
              <a:t> callback when fired</a:t>
            </a:r>
          </a:p>
          <a:p>
            <a:r>
              <a:rPr lang="ro-RO" sz="1000" dirty="0">
                <a:solidFill>
                  <a:srgbClr val="6D6D6D"/>
                </a:solidFill>
                <a:latin typeface="Menlo" charset="0"/>
              </a:rPr>
              <a:t>    </a:t>
            </a:r>
            <a:r>
              <a:rPr lang="ro-RO" sz="1000" dirty="0">
                <a:solidFill>
                  <a:srgbClr val="E1B358"/>
                </a:solidFill>
                <a:latin typeface="Menlo" charset="0"/>
              </a:rPr>
              <a:t>&lt;div&gt;</a:t>
            </a:r>
          </a:p>
          <a:p>
            <a:r>
              <a:rPr lang="ro-RO" sz="1000" dirty="0">
                <a:solidFill>
                  <a:srgbClr val="E1B358"/>
                </a:solidFill>
                <a:latin typeface="Menlo" charset="0"/>
              </a:rPr>
              <a:t>        &lt;</a:t>
            </a:r>
            <a:r>
              <a:rPr lang="ro-RO" sz="1000" dirty="0" err="1">
                <a:solidFill>
                  <a:srgbClr val="E1B358"/>
                </a:solidFill>
                <a:latin typeface="Menlo" charset="0"/>
              </a:rPr>
              <a:t>button</a:t>
            </a:r>
            <a:r>
              <a:rPr lang="ro-RO" sz="1000" dirty="0">
                <a:solidFill>
                  <a:srgbClr val="E1B358"/>
                </a:solidFill>
                <a:latin typeface="Menlo" charset="0"/>
              </a:rPr>
              <a:t> </a:t>
            </a:r>
            <a:r>
              <a:rPr lang="ro-RO" sz="1000" dirty="0" err="1">
                <a:solidFill>
                  <a:srgbClr val="ACACAC"/>
                </a:solidFill>
                <a:latin typeface="Menlo" charset="0"/>
              </a:rPr>
              <a:t>onClick</a:t>
            </a:r>
            <a:r>
              <a:rPr lang="ro-RO" sz="1000" dirty="0">
                <a:solidFill>
                  <a:srgbClr val="587647"/>
                </a:solidFill>
                <a:latin typeface="Menlo" charset="0"/>
              </a:rPr>
              <a:t>=</a:t>
            </a:r>
            <a:r>
              <a:rPr lang="ro-RO" sz="1000" dirty="0">
                <a:solidFill>
                  <a:srgbClr val="99A8BA"/>
                </a:solidFill>
                <a:latin typeface="Menlo" charset="0"/>
              </a:rPr>
              <a:t>{</a:t>
            </a:r>
            <a:r>
              <a:rPr lang="ro-RO" sz="1000" dirty="0" err="1">
                <a:solidFill>
                  <a:srgbClr val="99A8BA"/>
                </a:solidFill>
                <a:latin typeface="Menlo" charset="0"/>
              </a:rPr>
              <a:t>props.onClick</a:t>
            </a:r>
            <a:r>
              <a:rPr lang="ro-RO" sz="1000" dirty="0">
                <a:solidFill>
                  <a:srgbClr val="99A8BA"/>
                </a:solidFill>
                <a:latin typeface="Menlo" charset="0"/>
              </a:rPr>
              <a:t>}</a:t>
            </a:r>
            <a:r>
              <a:rPr lang="ro-RO" sz="1000" dirty="0">
                <a:solidFill>
                  <a:srgbClr val="E1B358"/>
                </a:solidFill>
                <a:latin typeface="Menlo" charset="0"/>
              </a:rPr>
              <a:t>&gt;</a:t>
            </a:r>
            <a:r>
              <a:rPr lang="ro-RO" sz="1000" dirty="0">
                <a:solidFill>
                  <a:srgbClr val="99A8BA"/>
                </a:solidFill>
                <a:latin typeface="Menlo" charset="0"/>
              </a:rPr>
              <a:t>Click </a:t>
            </a:r>
            <a:r>
              <a:rPr lang="ro-RO" sz="1000" dirty="0" err="1">
                <a:solidFill>
                  <a:srgbClr val="99A8BA"/>
                </a:solidFill>
                <a:latin typeface="Menlo" charset="0"/>
              </a:rPr>
              <a:t>me</a:t>
            </a:r>
            <a:r>
              <a:rPr lang="ro-RO" sz="1000" dirty="0">
                <a:solidFill>
                  <a:srgbClr val="E1B358"/>
                </a:solidFill>
                <a:latin typeface="Menlo" charset="0"/>
              </a:rPr>
              <a:t>&lt;/</a:t>
            </a:r>
            <a:r>
              <a:rPr lang="ro-RO" sz="1000" dirty="0" err="1">
                <a:solidFill>
                  <a:srgbClr val="E1B358"/>
                </a:solidFill>
                <a:latin typeface="Menlo" charset="0"/>
              </a:rPr>
              <a:t>button</a:t>
            </a:r>
            <a:r>
              <a:rPr lang="ro-RO" sz="1000" dirty="0">
                <a:solidFill>
                  <a:srgbClr val="E1B358"/>
                </a:solidFill>
                <a:latin typeface="Menlo" charset="0"/>
              </a:rPr>
              <a:t>&gt;</a:t>
            </a:r>
          </a:p>
          <a:p>
            <a:r>
              <a:rPr lang="en-US" sz="1000" dirty="0">
                <a:solidFill>
                  <a:srgbClr val="E1B358"/>
                </a:solidFill>
                <a:latin typeface="Menlo" charset="0"/>
              </a:rPr>
              <a:t>    &lt;/div&gt;</a:t>
            </a:r>
          </a:p>
          <a:p>
            <a:r>
              <a:rPr lang="it-IT" sz="1000" dirty="0">
                <a:solidFill>
                  <a:srgbClr val="99A8BA"/>
                </a:solidFill>
                <a:latin typeface="Menlo" charset="0"/>
              </a:rPr>
              <a:t>)</a:t>
            </a:r>
            <a:r>
              <a:rPr lang="it-IT" sz="1000" dirty="0">
                <a:solidFill>
                  <a:srgbClr val="BF6426"/>
                </a:solidFill>
                <a:latin typeface="Menlo" charset="0"/>
              </a:rPr>
              <a:t>;</a:t>
            </a:r>
          </a:p>
          <a:p>
            <a:endParaRPr lang="it-IT" sz="1000" dirty="0">
              <a:solidFill>
                <a:srgbClr val="BF6426"/>
              </a:solidFill>
              <a:latin typeface="Menlo" charset="0"/>
            </a:endParaRPr>
          </a:p>
          <a:p>
            <a:r>
              <a:rPr lang="it-IT" sz="1000" b="1" dirty="0" err="1">
                <a:solidFill>
                  <a:srgbClr val="BF6426"/>
                </a:solidFill>
                <a:latin typeface="Menlo" charset="0"/>
              </a:rPr>
              <a:t>class</a:t>
            </a:r>
            <a:r>
              <a:rPr lang="it-IT" sz="1000" b="1" dirty="0">
                <a:solidFill>
                  <a:srgbClr val="BF6426"/>
                </a:solidFill>
                <a:latin typeface="Menlo" charset="0"/>
              </a:rPr>
              <a:t> </a:t>
            </a:r>
            <a:r>
              <a:rPr lang="it-IT" sz="1000" dirty="0" err="1">
                <a:solidFill>
                  <a:srgbClr val="99A8BA"/>
                </a:solidFill>
                <a:latin typeface="Menlo" charset="0"/>
              </a:rPr>
              <a:t>ParentComponent</a:t>
            </a:r>
            <a:r>
              <a:rPr lang="it-IT" sz="1000" dirty="0">
                <a:solidFill>
                  <a:srgbClr val="99A8BA"/>
                </a:solidFill>
                <a:latin typeface="Menlo" charset="0"/>
              </a:rPr>
              <a:t> </a:t>
            </a:r>
            <a:r>
              <a:rPr lang="it-IT" sz="1000" b="1" dirty="0" err="1">
                <a:solidFill>
                  <a:srgbClr val="BF6426"/>
                </a:solidFill>
                <a:latin typeface="Menlo" charset="0"/>
              </a:rPr>
              <a:t>extends</a:t>
            </a:r>
            <a:r>
              <a:rPr lang="it-IT" sz="1000" b="1" dirty="0">
                <a:solidFill>
                  <a:srgbClr val="BF6426"/>
                </a:solidFill>
                <a:latin typeface="Menlo" charset="0"/>
              </a:rPr>
              <a:t> </a:t>
            </a:r>
            <a:r>
              <a:rPr lang="it-IT" sz="1000" dirty="0" err="1">
                <a:solidFill>
                  <a:srgbClr val="99A8BA"/>
                </a:solidFill>
                <a:latin typeface="Menlo" charset="0"/>
              </a:rPr>
              <a:t>React.Component</a:t>
            </a:r>
            <a:r>
              <a:rPr lang="it-IT" sz="1000" dirty="0">
                <a:solidFill>
                  <a:srgbClr val="99A8BA"/>
                </a:solidFill>
                <a:latin typeface="Menlo" charset="0"/>
              </a:rPr>
              <a:t> {</a:t>
            </a:r>
          </a:p>
          <a:p>
            <a:r>
              <a:rPr lang="it-IT" sz="1000" dirty="0">
                <a:solidFill>
                  <a:srgbClr val="99A8BA"/>
                </a:solidFill>
                <a:latin typeface="Menlo" charset="0"/>
              </a:rPr>
              <a:t>    </a:t>
            </a:r>
            <a:r>
              <a:rPr lang="it-IT" sz="1000" dirty="0">
                <a:solidFill>
                  <a:srgbClr val="6D6D6D"/>
                </a:solidFill>
                <a:latin typeface="Menlo" charset="0"/>
              </a:rPr>
              <a:t>// </a:t>
            </a:r>
            <a:r>
              <a:rPr lang="it-IT" sz="1000" dirty="0" err="1">
                <a:solidFill>
                  <a:srgbClr val="6D6D6D"/>
                </a:solidFill>
                <a:latin typeface="Menlo" charset="0"/>
              </a:rPr>
              <a:t>Callback</a:t>
            </a:r>
            <a:r>
              <a:rPr lang="it-IT" sz="1000" dirty="0">
                <a:solidFill>
                  <a:srgbClr val="6D6D6D"/>
                </a:solidFill>
                <a:latin typeface="Menlo" charset="0"/>
              </a:rPr>
              <a:t> </a:t>
            </a:r>
            <a:r>
              <a:rPr lang="it-IT" sz="1000" dirty="0" err="1">
                <a:solidFill>
                  <a:srgbClr val="6D6D6D"/>
                </a:solidFill>
                <a:latin typeface="Menlo" charset="0"/>
              </a:rPr>
              <a:t>function</a:t>
            </a:r>
            <a:r>
              <a:rPr lang="it-IT" sz="1000" dirty="0">
                <a:solidFill>
                  <a:srgbClr val="6D6D6D"/>
                </a:solidFill>
                <a:latin typeface="Menlo" charset="0"/>
              </a:rPr>
              <a:t> </a:t>
            </a:r>
            <a:r>
              <a:rPr lang="it-IT" sz="1000" dirty="0" err="1">
                <a:solidFill>
                  <a:srgbClr val="6D6D6D"/>
                </a:solidFill>
                <a:latin typeface="Menlo" charset="0"/>
              </a:rPr>
              <a:t>that</a:t>
            </a:r>
            <a:r>
              <a:rPr lang="it-IT" sz="1000" dirty="0">
                <a:solidFill>
                  <a:srgbClr val="6D6D6D"/>
                </a:solidFill>
                <a:latin typeface="Menlo" charset="0"/>
              </a:rPr>
              <a:t> </a:t>
            </a:r>
            <a:r>
              <a:rPr lang="it-IT" sz="1000" dirty="0" err="1">
                <a:solidFill>
                  <a:srgbClr val="6D6D6D"/>
                </a:solidFill>
                <a:latin typeface="Menlo" charset="0"/>
              </a:rPr>
              <a:t>will</a:t>
            </a:r>
            <a:r>
              <a:rPr lang="it-IT" sz="1000" dirty="0">
                <a:solidFill>
                  <a:srgbClr val="6D6D6D"/>
                </a:solidFill>
                <a:latin typeface="Menlo" charset="0"/>
              </a:rPr>
              <a:t> be </a:t>
            </a:r>
            <a:r>
              <a:rPr lang="it-IT" sz="1000" dirty="0" err="1">
                <a:solidFill>
                  <a:srgbClr val="6D6D6D"/>
                </a:solidFill>
                <a:latin typeface="Menlo" charset="0"/>
              </a:rPr>
              <a:t>passed</a:t>
            </a:r>
            <a:r>
              <a:rPr lang="it-IT" sz="1000" dirty="0">
                <a:solidFill>
                  <a:srgbClr val="6D6D6D"/>
                </a:solidFill>
                <a:latin typeface="Menlo" charset="0"/>
              </a:rPr>
              <a:t> down to the </a:t>
            </a:r>
            <a:r>
              <a:rPr lang="it-IT" sz="1000" dirty="0" err="1">
                <a:solidFill>
                  <a:srgbClr val="6D6D6D"/>
                </a:solidFill>
                <a:latin typeface="Menlo" charset="0"/>
              </a:rPr>
              <a:t>child</a:t>
            </a:r>
            <a:r>
              <a:rPr lang="it-IT" sz="1000" dirty="0">
                <a:solidFill>
                  <a:srgbClr val="6D6D6D"/>
                </a:solidFill>
                <a:latin typeface="Menlo" charset="0"/>
              </a:rPr>
              <a:t> component</a:t>
            </a:r>
          </a:p>
          <a:p>
            <a:r>
              <a:rPr lang="it-IT" sz="1000" dirty="0">
                <a:solidFill>
                  <a:srgbClr val="6D6D6D"/>
                </a:solidFill>
                <a:latin typeface="Menlo" charset="0"/>
              </a:rPr>
              <a:t>    </a:t>
            </a:r>
            <a:r>
              <a:rPr lang="it-IT" sz="1000" dirty="0" err="1">
                <a:solidFill>
                  <a:srgbClr val="FEBB5B"/>
                </a:solidFill>
                <a:latin typeface="Menlo" charset="0"/>
              </a:rPr>
              <a:t>handleChildClick</a:t>
            </a:r>
            <a:r>
              <a:rPr lang="it-IT" sz="1000" dirty="0">
                <a:solidFill>
                  <a:srgbClr val="99A8BA"/>
                </a:solidFill>
                <a:latin typeface="Menlo" charset="0"/>
              </a:rPr>
              <a:t>(data) {</a:t>
            </a:r>
          </a:p>
          <a:p>
            <a:r>
              <a:rPr lang="it-IT" sz="1000" dirty="0">
                <a:solidFill>
                  <a:srgbClr val="99A8BA"/>
                </a:solidFill>
                <a:latin typeface="Menlo" charset="0"/>
              </a:rPr>
              <a:t>        </a:t>
            </a:r>
            <a:r>
              <a:rPr lang="it-IT" sz="1000" dirty="0" err="1">
                <a:solidFill>
                  <a:srgbClr val="85609A"/>
                </a:solidFill>
                <a:latin typeface="Menlo" charset="0"/>
              </a:rPr>
              <a:t>console</a:t>
            </a:r>
            <a:r>
              <a:rPr lang="it-IT" sz="1000" dirty="0" err="1">
                <a:solidFill>
                  <a:srgbClr val="99A8BA"/>
                </a:solidFill>
                <a:latin typeface="Menlo" charset="0"/>
              </a:rPr>
              <a:t>.</a:t>
            </a:r>
            <a:r>
              <a:rPr lang="it-IT" sz="1000" dirty="0" err="1">
                <a:solidFill>
                  <a:srgbClr val="FEBB5B"/>
                </a:solidFill>
                <a:latin typeface="Menlo" charset="0"/>
              </a:rPr>
              <a:t>log</a:t>
            </a:r>
            <a:r>
              <a:rPr lang="it-IT" sz="1000" dirty="0">
                <a:solidFill>
                  <a:srgbClr val="99A8BA"/>
                </a:solidFill>
                <a:latin typeface="Menlo" charset="0"/>
              </a:rPr>
              <a:t>(</a:t>
            </a:r>
            <a:r>
              <a:rPr lang="it-IT" sz="1000" dirty="0">
                <a:solidFill>
                  <a:srgbClr val="587647"/>
                </a:solidFill>
                <a:latin typeface="Menlo" charset="0"/>
              </a:rPr>
              <a:t>'Child component </a:t>
            </a:r>
            <a:r>
              <a:rPr lang="it-IT" sz="1000" dirty="0" err="1">
                <a:solidFill>
                  <a:srgbClr val="587647"/>
                </a:solidFill>
                <a:latin typeface="Menlo" charset="0"/>
              </a:rPr>
              <a:t>has</a:t>
            </a:r>
            <a:r>
              <a:rPr lang="it-IT" sz="1000" dirty="0">
                <a:solidFill>
                  <a:srgbClr val="587647"/>
                </a:solidFill>
                <a:latin typeface="Menlo" charset="0"/>
              </a:rPr>
              <a:t> </a:t>
            </a:r>
            <a:r>
              <a:rPr lang="it-IT" sz="1000" dirty="0" err="1">
                <a:solidFill>
                  <a:srgbClr val="587647"/>
                </a:solidFill>
                <a:latin typeface="Menlo" charset="0"/>
              </a:rPr>
              <a:t>returned</a:t>
            </a:r>
            <a:r>
              <a:rPr lang="it-IT" sz="1000" dirty="0">
                <a:solidFill>
                  <a:srgbClr val="587647"/>
                </a:solidFill>
                <a:latin typeface="Menlo" charset="0"/>
              </a:rPr>
              <a:t> with data:'</a:t>
            </a:r>
            <a:r>
              <a:rPr lang="it-IT" sz="1000" dirty="0">
                <a:solidFill>
                  <a:srgbClr val="BF6426"/>
                </a:solidFill>
                <a:latin typeface="Menlo" charset="0"/>
              </a:rPr>
              <a:t>, </a:t>
            </a:r>
            <a:r>
              <a:rPr lang="it-IT" sz="1000" dirty="0">
                <a:solidFill>
                  <a:srgbClr val="99A8BA"/>
                </a:solidFill>
                <a:latin typeface="Menlo" charset="0"/>
              </a:rPr>
              <a:t>data)</a:t>
            </a:r>
            <a:r>
              <a:rPr lang="it-IT" sz="1000" dirty="0">
                <a:solidFill>
                  <a:srgbClr val="BF6426"/>
                </a:solidFill>
                <a:latin typeface="Menlo" charset="0"/>
              </a:rPr>
              <a:t>;</a:t>
            </a:r>
          </a:p>
          <a:p>
            <a:r>
              <a:rPr lang="de-DE" sz="1000" dirty="0">
                <a:solidFill>
                  <a:srgbClr val="BF6426"/>
                </a:solidFill>
                <a:latin typeface="Menlo" charset="0"/>
              </a:rPr>
              <a:t>    </a:t>
            </a:r>
            <a:r>
              <a:rPr lang="de-DE" sz="1000" dirty="0">
                <a:solidFill>
                  <a:srgbClr val="99A8BA"/>
                </a:solidFill>
                <a:latin typeface="Menlo" charset="0"/>
              </a:rPr>
              <a:t>}</a:t>
            </a:r>
          </a:p>
          <a:p>
            <a:endParaRPr lang="de-DE" sz="1000" dirty="0">
              <a:solidFill>
                <a:srgbClr val="99A8BA"/>
              </a:solidFill>
              <a:latin typeface="Menlo" charset="0"/>
            </a:endParaRPr>
          </a:p>
          <a:p>
            <a:r>
              <a:rPr lang="hu-HU" sz="1000" dirty="0">
                <a:solidFill>
                  <a:srgbClr val="99A8BA"/>
                </a:solidFill>
                <a:latin typeface="Menlo" charset="0"/>
              </a:rPr>
              <a:t>    </a:t>
            </a:r>
            <a:r>
              <a:rPr lang="hu-HU" sz="1000" dirty="0" err="1">
                <a:solidFill>
                  <a:srgbClr val="FEBB5B"/>
                </a:solidFill>
                <a:latin typeface="Menlo" charset="0"/>
              </a:rPr>
              <a:t>render</a:t>
            </a:r>
            <a:r>
              <a:rPr lang="hu-HU" sz="1000" dirty="0">
                <a:solidFill>
                  <a:srgbClr val="99A8BA"/>
                </a:solidFill>
                <a:latin typeface="Menlo" charset="0"/>
              </a:rPr>
              <a:t>() {</a:t>
            </a:r>
          </a:p>
          <a:p>
            <a:r>
              <a:rPr lang="en-US" sz="1000" dirty="0">
                <a:solidFill>
                  <a:srgbClr val="99A8BA"/>
                </a:solidFill>
                <a:latin typeface="Menlo" charset="0"/>
              </a:rPr>
              <a:t>        </a:t>
            </a:r>
            <a:r>
              <a:rPr lang="en-US" sz="1000" dirty="0">
                <a:solidFill>
                  <a:srgbClr val="6D6D6D"/>
                </a:solidFill>
                <a:latin typeface="Menlo" charset="0"/>
              </a:rPr>
              <a:t>// Pass down the callback function through the </a:t>
            </a:r>
            <a:r>
              <a:rPr lang="en-US" sz="1000" dirty="0" err="1">
                <a:solidFill>
                  <a:srgbClr val="6D6D6D"/>
                </a:solidFill>
                <a:latin typeface="Menlo" charset="0"/>
              </a:rPr>
              <a:t>onClick</a:t>
            </a:r>
            <a:r>
              <a:rPr lang="en-US" sz="1000" dirty="0">
                <a:solidFill>
                  <a:srgbClr val="6D6D6D"/>
                </a:solidFill>
                <a:latin typeface="Menlo" charset="0"/>
              </a:rPr>
              <a:t> prop</a:t>
            </a:r>
          </a:p>
          <a:p>
            <a:r>
              <a:rPr lang="en-US" sz="1000" dirty="0">
                <a:solidFill>
                  <a:srgbClr val="6D6D6D"/>
                </a:solidFill>
                <a:latin typeface="Menlo" charset="0"/>
              </a:rPr>
              <a:t>        </a:t>
            </a:r>
            <a:r>
              <a:rPr lang="en-US" sz="1000" b="1" dirty="0">
                <a:solidFill>
                  <a:srgbClr val="BF6426"/>
                </a:solidFill>
                <a:latin typeface="Menlo" charset="0"/>
              </a:rPr>
              <a:t>return </a:t>
            </a:r>
            <a:r>
              <a:rPr lang="en-US" sz="1000" dirty="0">
                <a:solidFill>
                  <a:srgbClr val="99A8BA"/>
                </a:solidFill>
                <a:latin typeface="Menlo" charset="0"/>
              </a:rPr>
              <a:t>(</a:t>
            </a:r>
          </a:p>
          <a:p>
            <a:r>
              <a:rPr lang="ro-RO" sz="1000" dirty="0">
                <a:solidFill>
                  <a:srgbClr val="99A8BA"/>
                </a:solidFill>
                <a:latin typeface="Menlo" charset="0"/>
              </a:rPr>
              <a:t>            </a:t>
            </a:r>
            <a:r>
              <a:rPr lang="ro-RO" sz="1000" dirty="0">
                <a:solidFill>
                  <a:srgbClr val="E1B358"/>
                </a:solidFill>
                <a:latin typeface="Menlo" charset="0"/>
              </a:rPr>
              <a:t>&lt;div&gt;</a:t>
            </a:r>
          </a:p>
          <a:p>
            <a:r>
              <a:rPr lang="ro-RO" sz="1000" dirty="0">
                <a:solidFill>
                  <a:srgbClr val="E1B358"/>
                </a:solidFill>
                <a:latin typeface="Menlo" charset="0"/>
              </a:rPr>
              <a:t>                &lt;</a:t>
            </a:r>
            <a:r>
              <a:rPr lang="ro-RO" sz="1000" dirty="0" err="1">
                <a:solidFill>
                  <a:srgbClr val="E1B358"/>
                </a:solidFill>
                <a:latin typeface="Menlo" charset="0"/>
              </a:rPr>
              <a:t>ChildComponent</a:t>
            </a:r>
            <a:r>
              <a:rPr lang="ro-RO" sz="1000" dirty="0">
                <a:solidFill>
                  <a:srgbClr val="E1B358"/>
                </a:solidFill>
                <a:latin typeface="Menlo" charset="0"/>
              </a:rPr>
              <a:t> </a:t>
            </a:r>
            <a:r>
              <a:rPr lang="ro-RO" sz="1000" dirty="0" err="1">
                <a:solidFill>
                  <a:srgbClr val="ACACAC"/>
                </a:solidFill>
                <a:latin typeface="Menlo" charset="0"/>
              </a:rPr>
              <a:t>onClick</a:t>
            </a:r>
            <a:r>
              <a:rPr lang="ro-RO" sz="1000" dirty="0">
                <a:solidFill>
                  <a:srgbClr val="587647"/>
                </a:solidFill>
                <a:latin typeface="Menlo" charset="0"/>
              </a:rPr>
              <a:t>=</a:t>
            </a:r>
            <a:r>
              <a:rPr lang="ro-RO" sz="1000" dirty="0">
                <a:solidFill>
                  <a:srgbClr val="99A8BA"/>
                </a:solidFill>
                <a:latin typeface="Menlo" charset="0"/>
              </a:rPr>
              <a:t>{</a:t>
            </a:r>
            <a:r>
              <a:rPr lang="ro-RO" sz="1000" b="1" dirty="0" err="1">
                <a:solidFill>
                  <a:srgbClr val="BF6426"/>
                </a:solidFill>
                <a:latin typeface="Menlo" charset="0"/>
              </a:rPr>
              <a:t>this</a:t>
            </a:r>
            <a:r>
              <a:rPr lang="ro-RO" sz="1000" dirty="0" err="1">
                <a:solidFill>
                  <a:srgbClr val="99A8BA"/>
                </a:solidFill>
                <a:latin typeface="Menlo" charset="0"/>
              </a:rPr>
              <a:t>.</a:t>
            </a:r>
            <a:r>
              <a:rPr lang="ro-RO" sz="1000" dirty="0" err="1">
                <a:solidFill>
                  <a:srgbClr val="FEBB5B"/>
                </a:solidFill>
                <a:latin typeface="Menlo" charset="0"/>
              </a:rPr>
              <a:t>handleChildClick</a:t>
            </a:r>
            <a:r>
              <a:rPr lang="ro-RO" sz="1000" dirty="0">
                <a:solidFill>
                  <a:srgbClr val="99A8BA"/>
                </a:solidFill>
                <a:latin typeface="Menlo" charset="0"/>
              </a:rPr>
              <a:t>}</a:t>
            </a:r>
            <a:r>
              <a:rPr lang="ro-RO" sz="1000" dirty="0">
                <a:solidFill>
                  <a:srgbClr val="E1B358"/>
                </a:solidFill>
                <a:latin typeface="Menlo" charset="0"/>
              </a:rPr>
              <a:t>/&gt;</a:t>
            </a:r>
          </a:p>
          <a:p>
            <a:r>
              <a:rPr lang="ro-RO" sz="1000" dirty="0">
                <a:solidFill>
                  <a:srgbClr val="E1B358"/>
                </a:solidFill>
                <a:latin typeface="Menlo" charset="0"/>
              </a:rPr>
              <a:t>            &lt;/div&gt;</a:t>
            </a:r>
          </a:p>
          <a:p>
            <a:r>
              <a:rPr lang="de-DE" sz="1000" dirty="0">
                <a:solidFill>
                  <a:srgbClr val="E1B358"/>
                </a:solidFill>
                <a:latin typeface="Menlo" charset="0"/>
              </a:rPr>
              <a:t>        </a:t>
            </a:r>
            <a:r>
              <a:rPr lang="de-DE" sz="1000" dirty="0">
                <a:solidFill>
                  <a:srgbClr val="99A8BA"/>
                </a:solidFill>
                <a:latin typeface="Menlo" charset="0"/>
              </a:rPr>
              <a:t>)</a:t>
            </a:r>
            <a:r>
              <a:rPr lang="de-DE" sz="1000" dirty="0">
                <a:solidFill>
                  <a:srgbClr val="BF6426"/>
                </a:solidFill>
                <a:latin typeface="Menlo" charset="0"/>
              </a:rPr>
              <a:t>;</a:t>
            </a:r>
          </a:p>
          <a:p>
            <a:r>
              <a:rPr lang="de-DE" sz="1000" dirty="0">
                <a:solidFill>
                  <a:srgbClr val="BF6426"/>
                </a:solidFill>
                <a:latin typeface="Menlo" charset="0"/>
              </a:rPr>
              <a:t>    </a:t>
            </a:r>
            <a:r>
              <a:rPr lang="de-DE" sz="1000" dirty="0">
                <a:solidFill>
                  <a:srgbClr val="99A8BA"/>
                </a:solidFill>
                <a:latin typeface="Menlo" charset="0"/>
              </a:rPr>
              <a:t>}</a:t>
            </a:r>
          </a:p>
          <a:p>
            <a:r>
              <a:rPr lang="de-DE" sz="1000" dirty="0">
                <a:solidFill>
                  <a:srgbClr val="99A8BA"/>
                </a:solidFill>
                <a:latin typeface="Menlo" charset="0"/>
              </a:rPr>
              <a:t>}</a:t>
            </a:r>
          </a:p>
        </p:txBody>
      </p:sp>
    </p:spTree>
    <p:extLst>
      <p:ext uri="{BB962C8B-B14F-4D97-AF65-F5344CB8AC3E}">
        <p14:creationId xmlns:p14="http://schemas.microsoft.com/office/powerpoint/2010/main" val="166108352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Interaction – Sibling to Sibling</a:t>
            </a:r>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28</a:t>
            </a:fld>
            <a:endParaRPr lang="en-US"/>
          </a:p>
        </p:txBody>
      </p:sp>
      <p:sp>
        <p:nvSpPr>
          <p:cNvPr id="5" name="Content Placeholder 4"/>
          <p:cNvSpPr>
            <a:spLocks noGrp="1"/>
          </p:cNvSpPr>
          <p:nvPr>
            <p:ph sz="quarter" idx="1"/>
          </p:nvPr>
        </p:nvSpPr>
        <p:spPr>
          <a:xfrm>
            <a:off x="612648" y="1597496"/>
            <a:ext cx="8153400" cy="4855840"/>
          </a:xfrm>
        </p:spPr>
        <p:txBody>
          <a:bodyPr>
            <a:normAutofit/>
          </a:bodyPr>
          <a:lstStyle/>
          <a:p>
            <a:r>
              <a:rPr lang="en-US" sz="2400" dirty="0"/>
              <a:t>Sibling to sibling interaction is not very common. It requires us to keep a state in the parent component for each child component and pass down callbacks.</a:t>
            </a:r>
          </a:p>
          <a:p>
            <a:r>
              <a:rPr lang="en-US" sz="2400" dirty="0"/>
              <a:t>The solution is complicated. I will present it hands-on. </a:t>
            </a:r>
          </a:p>
        </p:txBody>
      </p:sp>
    </p:spTree>
    <p:extLst>
      <p:ext uri="{BB962C8B-B14F-4D97-AF65-F5344CB8AC3E}">
        <p14:creationId xmlns:p14="http://schemas.microsoft.com/office/powerpoint/2010/main" val="86960293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Interaction – Any to Any</a:t>
            </a:r>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29</a:t>
            </a:fld>
            <a:endParaRPr lang="en-US"/>
          </a:p>
        </p:txBody>
      </p:sp>
      <p:sp>
        <p:nvSpPr>
          <p:cNvPr id="5" name="Content Placeholder 4"/>
          <p:cNvSpPr>
            <a:spLocks noGrp="1"/>
          </p:cNvSpPr>
          <p:nvPr>
            <p:ph sz="quarter" idx="1"/>
          </p:nvPr>
        </p:nvSpPr>
        <p:spPr>
          <a:xfrm>
            <a:off x="612648" y="1597496"/>
            <a:ext cx="8153400" cy="4855840"/>
          </a:xfrm>
        </p:spPr>
        <p:txBody>
          <a:bodyPr>
            <a:normAutofit/>
          </a:bodyPr>
          <a:lstStyle/>
          <a:p>
            <a:r>
              <a:rPr lang="en-US" sz="2400" dirty="0"/>
              <a:t>It is an anti pattern.</a:t>
            </a:r>
          </a:p>
          <a:p>
            <a:r>
              <a:rPr lang="en-US" sz="2400" dirty="0"/>
              <a:t>If you reach a state where you want all the component’s in your app to communicate with each other, your are doing something very very wrong..</a:t>
            </a:r>
          </a:p>
        </p:txBody>
      </p:sp>
    </p:spTree>
    <p:extLst>
      <p:ext uri="{BB962C8B-B14F-4D97-AF65-F5344CB8AC3E}">
        <p14:creationId xmlns:p14="http://schemas.microsoft.com/office/powerpoint/2010/main" val="10762496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Environment Prerequisites</a:t>
            </a:r>
          </a:p>
        </p:txBody>
      </p:sp>
      <p:sp>
        <p:nvSpPr>
          <p:cNvPr id="3" name="Footer Placeholder 2"/>
          <p:cNvSpPr>
            <a:spLocks noGrp="1"/>
          </p:cNvSpPr>
          <p:nvPr>
            <p:ph type="ftr" sz="quarter" idx="11"/>
          </p:nvPr>
        </p:nvSpPr>
        <p:spPr/>
        <p:txBody>
          <a:bodyPr/>
          <a:lstStyle/>
          <a:p>
            <a:r>
              <a:rPr lang="en-US" dirty="0"/>
              <a:t>© 2017 Itay Kasre</a:t>
            </a:r>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3</a:t>
            </a:fld>
            <a:endParaRPr lang="en-US" dirty="0"/>
          </a:p>
        </p:txBody>
      </p:sp>
      <p:sp>
        <p:nvSpPr>
          <p:cNvPr id="5" name="Content Placeholder 4"/>
          <p:cNvSpPr>
            <a:spLocks noGrp="1"/>
          </p:cNvSpPr>
          <p:nvPr>
            <p:ph sz="quarter" idx="1"/>
          </p:nvPr>
        </p:nvSpPr>
        <p:spPr/>
        <p:txBody>
          <a:bodyPr/>
          <a:lstStyle/>
          <a:p>
            <a:r>
              <a:rPr lang="en-US" dirty="0" err="1"/>
              <a:t>Node.Js</a:t>
            </a:r>
            <a:r>
              <a:rPr lang="en-US" dirty="0"/>
              <a:t> &gt;= 6.10.3</a:t>
            </a:r>
          </a:p>
          <a:p>
            <a:r>
              <a:rPr lang="en-US" dirty="0"/>
              <a:t>NPM package manager</a:t>
            </a:r>
          </a:p>
          <a:p>
            <a:r>
              <a:rPr lang="en-US" dirty="0" err="1"/>
              <a:t>Webpack</a:t>
            </a:r>
            <a:r>
              <a:rPr lang="en-US" dirty="0"/>
              <a:t> module bundler</a:t>
            </a:r>
          </a:p>
        </p:txBody>
      </p:sp>
    </p:spTree>
    <p:extLst>
      <p:ext uri="{BB962C8B-B14F-4D97-AF65-F5344CB8AC3E}">
        <p14:creationId xmlns:p14="http://schemas.microsoft.com/office/powerpoint/2010/main" val="161071982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React Context (Experimental)</a:t>
            </a:r>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30</a:t>
            </a:fld>
            <a:endParaRPr lang="en-US"/>
          </a:p>
        </p:txBody>
      </p:sp>
      <p:sp>
        <p:nvSpPr>
          <p:cNvPr id="5" name="Content Placeholder 4"/>
          <p:cNvSpPr>
            <a:spLocks noGrp="1"/>
          </p:cNvSpPr>
          <p:nvPr>
            <p:ph sz="quarter" idx="1"/>
          </p:nvPr>
        </p:nvSpPr>
        <p:spPr>
          <a:xfrm>
            <a:off x="612648" y="1597496"/>
            <a:ext cx="8153400" cy="4855840"/>
          </a:xfrm>
        </p:spPr>
        <p:txBody>
          <a:bodyPr>
            <a:normAutofit/>
          </a:bodyPr>
          <a:lstStyle/>
          <a:p>
            <a:r>
              <a:rPr lang="en-US" sz="2100" dirty="0"/>
              <a:t>Allows you to pass data down through the component hierarchy without the usage of props.</a:t>
            </a:r>
          </a:p>
          <a:p>
            <a:r>
              <a:rPr lang="en-US" sz="2100" dirty="0"/>
              <a:t>It is experimental. </a:t>
            </a:r>
            <a:r>
              <a:rPr lang="en-US" sz="2100" dirty="0" err="1"/>
              <a:t>React’s</a:t>
            </a:r>
            <a:r>
              <a:rPr lang="en-US" sz="2100" dirty="0"/>
              <a:t> documentation warn us about it:</a:t>
            </a:r>
          </a:p>
          <a:p>
            <a:endParaRPr lang="en-US" sz="2100" dirty="0"/>
          </a:p>
          <a:p>
            <a:endParaRPr lang="en-US" sz="2100" dirty="0"/>
          </a:p>
          <a:p>
            <a:r>
              <a:rPr lang="en-US" sz="2100" dirty="0"/>
              <a:t>A context provider component is required. It should implement both </a:t>
            </a:r>
            <a:r>
              <a:rPr lang="en-US" sz="2100" dirty="0" err="1"/>
              <a:t>childContextTypes</a:t>
            </a:r>
            <a:r>
              <a:rPr lang="en-US" sz="2100" dirty="0"/>
              <a:t> and </a:t>
            </a:r>
            <a:r>
              <a:rPr lang="en-US" sz="2100" dirty="0" err="1"/>
              <a:t>getChildContext</a:t>
            </a:r>
            <a:r>
              <a:rPr lang="en-US" sz="2100" dirty="0"/>
              <a:t>:</a:t>
            </a:r>
          </a:p>
          <a:p>
            <a:pPr lvl="1"/>
            <a:r>
              <a:rPr lang="en-US" sz="2100" i="1" dirty="0" err="1"/>
              <a:t>childContextTypes</a:t>
            </a:r>
            <a:r>
              <a:rPr lang="en-US" sz="2100" dirty="0"/>
              <a:t> - static property that allows you to declare the structure of the context object being passed to your component’s descendants.</a:t>
            </a:r>
          </a:p>
          <a:p>
            <a:pPr lvl="1"/>
            <a:r>
              <a:rPr lang="en-US" sz="2100" i="1" dirty="0" err="1"/>
              <a:t>getChildContext</a:t>
            </a:r>
            <a:r>
              <a:rPr lang="en-US" sz="2100" i="1" dirty="0"/>
              <a:t> -</a:t>
            </a:r>
            <a:r>
              <a:rPr lang="en-US" sz="2100" dirty="0"/>
              <a:t> prototype method that returns the context object to pass down the component’s hierarchy. Every time the component renders, this method will be called.</a:t>
            </a:r>
          </a:p>
          <a:p>
            <a:endParaRPr lang="en-US" sz="2100"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3400" y="2708920"/>
            <a:ext cx="8232648" cy="805368"/>
          </a:xfrm>
          <a:prstGeom prst="rect">
            <a:avLst/>
          </a:prstGeom>
        </p:spPr>
      </p:pic>
    </p:spTree>
    <p:extLst>
      <p:ext uri="{BB962C8B-B14F-4D97-AF65-F5344CB8AC3E}">
        <p14:creationId xmlns:p14="http://schemas.microsoft.com/office/powerpoint/2010/main" val="85924807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React Context (Experimental)</a:t>
            </a:r>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31</a:t>
            </a:fld>
            <a:endParaRPr lang="en-US"/>
          </a:p>
        </p:txBody>
      </p:sp>
      <p:sp>
        <p:nvSpPr>
          <p:cNvPr id="5" name="Content Placeholder 4"/>
          <p:cNvSpPr>
            <a:spLocks noGrp="1"/>
          </p:cNvSpPr>
          <p:nvPr>
            <p:ph sz="quarter" idx="1"/>
          </p:nvPr>
        </p:nvSpPr>
        <p:spPr>
          <a:xfrm>
            <a:off x="612648" y="1597496"/>
            <a:ext cx="8153400" cy="4855840"/>
          </a:xfrm>
        </p:spPr>
        <p:txBody>
          <a:bodyPr>
            <a:noAutofit/>
          </a:bodyPr>
          <a:lstStyle/>
          <a:p>
            <a:r>
              <a:rPr lang="en-US" sz="2200" dirty="0"/>
              <a:t>The following code will show the interaction between a provider component and a consumer component:</a:t>
            </a:r>
          </a:p>
          <a:p>
            <a:endParaRPr lang="en-US" sz="2200" dirty="0"/>
          </a:p>
          <a:p>
            <a:endParaRPr lang="en-US" sz="2200" dirty="0"/>
          </a:p>
          <a:p>
            <a:endParaRPr lang="en-US" sz="2200" dirty="0"/>
          </a:p>
          <a:p>
            <a:endParaRPr lang="en-US" sz="2200" dirty="0"/>
          </a:p>
          <a:p>
            <a:endParaRPr lang="en-US" sz="2200" dirty="0"/>
          </a:p>
          <a:p>
            <a:endParaRPr lang="en-US" sz="2200" dirty="0"/>
          </a:p>
          <a:p>
            <a:endParaRPr lang="en-US" sz="2200" dirty="0"/>
          </a:p>
          <a:p>
            <a:endParaRPr lang="en-US" sz="2200" dirty="0"/>
          </a:p>
          <a:p>
            <a:r>
              <a:rPr lang="en-US" sz="2200" dirty="0"/>
              <a:t>Note that The consumer needed to declare what it want’s from the context via </a:t>
            </a:r>
            <a:r>
              <a:rPr lang="en-US" sz="2200" i="1" dirty="0" err="1"/>
              <a:t>contextTypes</a:t>
            </a:r>
            <a:endParaRPr lang="en-US" sz="2200" dirty="0"/>
          </a:p>
        </p:txBody>
      </p:sp>
      <p:sp>
        <p:nvSpPr>
          <p:cNvPr id="8" name="Rectangle 7"/>
          <p:cNvSpPr>
            <a:spLocks noChangeArrowheads="1"/>
          </p:cNvSpPr>
          <p:nvPr/>
        </p:nvSpPr>
        <p:spPr bwMode="auto">
          <a:xfrm>
            <a:off x="612648" y="2406502"/>
            <a:ext cx="8154294" cy="3326754"/>
          </a:xfrm>
          <a:prstGeom prst="rect">
            <a:avLst/>
          </a:prstGeom>
          <a:solidFill>
            <a:schemeClr val="tx1">
              <a:lumMod val="85000"/>
              <a:lumOff val="15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noAutofit/>
          </a:bodyPr>
          <a:lstStyle/>
          <a:p>
            <a:r>
              <a:rPr lang="en-US" sz="1000" b="1" dirty="0">
                <a:solidFill>
                  <a:srgbClr val="BF6426"/>
                </a:solidFill>
                <a:latin typeface="Menlo" charset="0"/>
              </a:rPr>
              <a:t>class </a:t>
            </a:r>
            <a:r>
              <a:rPr lang="en-US" sz="1000" dirty="0">
                <a:solidFill>
                  <a:srgbClr val="99A8BA"/>
                </a:solidFill>
                <a:latin typeface="Menlo" charset="0"/>
              </a:rPr>
              <a:t>Provider </a:t>
            </a:r>
            <a:r>
              <a:rPr lang="en-US" sz="1000" b="1" dirty="0">
                <a:solidFill>
                  <a:srgbClr val="BF6426"/>
                </a:solidFill>
                <a:latin typeface="Menlo" charset="0"/>
              </a:rPr>
              <a:t>extends </a:t>
            </a:r>
            <a:r>
              <a:rPr lang="en-US" sz="1000" dirty="0" err="1">
                <a:solidFill>
                  <a:srgbClr val="99A8BA"/>
                </a:solidFill>
                <a:latin typeface="Menlo" charset="0"/>
              </a:rPr>
              <a:t>React.Component</a:t>
            </a:r>
            <a:r>
              <a:rPr lang="en-US" sz="1000" dirty="0">
                <a:solidFill>
                  <a:srgbClr val="99A8BA"/>
                </a:solidFill>
                <a:latin typeface="Menlo" charset="0"/>
              </a:rPr>
              <a:t> {</a:t>
            </a:r>
          </a:p>
          <a:p>
            <a:r>
              <a:rPr lang="en-US" sz="1000" dirty="0">
                <a:solidFill>
                  <a:srgbClr val="99A8BA"/>
                </a:solidFill>
                <a:latin typeface="Menlo" charset="0"/>
              </a:rPr>
              <a:t>    </a:t>
            </a:r>
            <a:r>
              <a:rPr lang="en-US" sz="1000" b="1" dirty="0">
                <a:solidFill>
                  <a:srgbClr val="BF6426"/>
                </a:solidFill>
                <a:latin typeface="Menlo" charset="0"/>
              </a:rPr>
              <a:t>static </a:t>
            </a:r>
            <a:r>
              <a:rPr lang="en-US" sz="1000" i="1" dirty="0" err="1">
                <a:solidFill>
                  <a:srgbClr val="85609A"/>
                </a:solidFill>
                <a:latin typeface="Menlo" charset="0"/>
              </a:rPr>
              <a:t>childContextTypes</a:t>
            </a:r>
            <a:r>
              <a:rPr lang="en-US" sz="1000" i="1" dirty="0">
                <a:solidFill>
                  <a:srgbClr val="85609A"/>
                </a:solidFill>
                <a:latin typeface="Menlo" charset="0"/>
              </a:rPr>
              <a:t> </a:t>
            </a:r>
            <a:r>
              <a:rPr lang="en-US" sz="1000" dirty="0">
                <a:solidFill>
                  <a:srgbClr val="99A8BA"/>
                </a:solidFill>
                <a:latin typeface="Menlo" charset="0"/>
              </a:rPr>
              <a:t>= {</a:t>
            </a:r>
          </a:p>
          <a:p>
            <a:r>
              <a:rPr lang="en-US" sz="1000" dirty="0">
                <a:solidFill>
                  <a:srgbClr val="99A8BA"/>
                </a:solidFill>
                <a:latin typeface="Menlo" charset="0"/>
              </a:rPr>
              <a:t>        </a:t>
            </a:r>
            <a:r>
              <a:rPr lang="en-US" sz="1000" dirty="0" err="1">
                <a:solidFill>
                  <a:srgbClr val="85609A"/>
                </a:solidFill>
                <a:latin typeface="Menlo" charset="0"/>
              </a:rPr>
              <a:t>versionId</a:t>
            </a:r>
            <a:r>
              <a:rPr lang="en-US" sz="1000" dirty="0">
                <a:solidFill>
                  <a:srgbClr val="99A8BA"/>
                </a:solidFill>
                <a:latin typeface="Menlo" charset="0"/>
              </a:rPr>
              <a:t>: </a:t>
            </a:r>
            <a:r>
              <a:rPr lang="en-US" sz="1000" dirty="0" err="1">
                <a:solidFill>
                  <a:srgbClr val="99A8BA"/>
                </a:solidFill>
                <a:latin typeface="Menlo" charset="0"/>
              </a:rPr>
              <a:t>React.PropTypes.string</a:t>
            </a:r>
            <a:endParaRPr lang="en-US" sz="1000" dirty="0">
              <a:solidFill>
                <a:srgbClr val="99A8BA"/>
              </a:solidFill>
              <a:latin typeface="Menlo" charset="0"/>
            </a:endParaRPr>
          </a:p>
          <a:p>
            <a:r>
              <a:rPr lang="de-DE" sz="1000" dirty="0">
                <a:solidFill>
                  <a:srgbClr val="99A8BA"/>
                </a:solidFill>
                <a:latin typeface="Menlo" charset="0"/>
              </a:rPr>
              <a:t>    }</a:t>
            </a:r>
            <a:r>
              <a:rPr lang="de-DE" sz="1000" dirty="0">
                <a:solidFill>
                  <a:srgbClr val="BF6426"/>
                </a:solidFill>
                <a:latin typeface="Menlo" charset="0"/>
              </a:rPr>
              <a:t>;</a:t>
            </a:r>
          </a:p>
          <a:p>
            <a:endParaRPr lang="de-DE" sz="1000" dirty="0">
              <a:solidFill>
                <a:srgbClr val="BF6426"/>
              </a:solidFill>
              <a:latin typeface="Menlo" charset="0"/>
            </a:endParaRPr>
          </a:p>
          <a:p>
            <a:r>
              <a:rPr lang="de-DE" sz="1000" dirty="0">
                <a:solidFill>
                  <a:srgbClr val="BF6426"/>
                </a:solidFill>
                <a:latin typeface="Menlo" charset="0"/>
              </a:rPr>
              <a:t>    </a:t>
            </a:r>
            <a:r>
              <a:rPr lang="de-DE" sz="1000" dirty="0" err="1">
                <a:solidFill>
                  <a:srgbClr val="FEBB5B"/>
                </a:solidFill>
                <a:latin typeface="Menlo" charset="0"/>
              </a:rPr>
              <a:t>getChildContext</a:t>
            </a:r>
            <a:r>
              <a:rPr lang="de-DE" sz="1000" dirty="0">
                <a:solidFill>
                  <a:srgbClr val="99A8BA"/>
                </a:solidFill>
                <a:latin typeface="Menlo" charset="0"/>
              </a:rPr>
              <a:t>() {</a:t>
            </a:r>
          </a:p>
          <a:p>
            <a:r>
              <a:rPr lang="en-US" sz="1000" dirty="0">
                <a:solidFill>
                  <a:srgbClr val="99A8BA"/>
                </a:solidFill>
                <a:latin typeface="Menlo" charset="0"/>
              </a:rPr>
              <a:t>        </a:t>
            </a:r>
            <a:r>
              <a:rPr lang="en-US" sz="1000" b="1" dirty="0">
                <a:solidFill>
                  <a:srgbClr val="BF6426"/>
                </a:solidFill>
                <a:latin typeface="Menlo" charset="0"/>
              </a:rPr>
              <a:t>return </a:t>
            </a:r>
            <a:r>
              <a:rPr lang="en-US" sz="1000" dirty="0">
                <a:solidFill>
                  <a:srgbClr val="99A8BA"/>
                </a:solidFill>
                <a:latin typeface="Menlo" charset="0"/>
              </a:rPr>
              <a:t>{</a:t>
            </a:r>
            <a:r>
              <a:rPr lang="en-US" sz="1000" dirty="0" err="1">
                <a:solidFill>
                  <a:srgbClr val="85609A"/>
                </a:solidFill>
                <a:latin typeface="Menlo" charset="0"/>
              </a:rPr>
              <a:t>versionId</a:t>
            </a:r>
            <a:r>
              <a:rPr lang="en-US" sz="1000" dirty="0">
                <a:solidFill>
                  <a:srgbClr val="99A8BA"/>
                </a:solidFill>
                <a:latin typeface="Menlo" charset="0"/>
              </a:rPr>
              <a:t>: </a:t>
            </a:r>
            <a:r>
              <a:rPr lang="en-US" sz="1000" dirty="0">
                <a:solidFill>
                  <a:srgbClr val="587647"/>
                </a:solidFill>
                <a:latin typeface="Menlo" charset="0"/>
              </a:rPr>
              <a:t>'1.0.0'</a:t>
            </a:r>
            <a:r>
              <a:rPr lang="en-US" sz="1000" dirty="0">
                <a:solidFill>
                  <a:srgbClr val="99A8BA"/>
                </a:solidFill>
                <a:latin typeface="Menlo" charset="0"/>
              </a:rPr>
              <a:t>}</a:t>
            </a:r>
            <a:r>
              <a:rPr lang="en-US" sz="1000" dirty="0">
                <a:solidFill>
                  <a:srgbClr val="BF6426"/>
                </a:solidFill>
                <a:latin typeface="Menlo" charset="0"/>
              </a:rPr>
              <a:t>;</a:t>
            </a:r>
          </a:p>
          <a:p>
            <a:r>
              <a:rPr lang="de-DE" sz="1000" dirty="0">
                <a:solidFill>
                  <a:srgbClr val="BF6426"/>
                </a:solidFill>
                <a:latin typeface="Menlo" charset="0"/>
              </a:rPr>
              <a:t>    </a:t>
            </a:r>
            <a:r>
              <a:rPr lang="de-DE" sz="1000" dirty="0">
                <a:solidFill>
                  <a:srgbClr val="99A8BA"/>
                </a:solidFill>
                <a:latin typeface="Menlo" charset="0"/>
              </a:rPr>
              <a:t>}</a:t>
            </a:r>
          </a:p>
          <a:p>
            <a:endParaRPr lang="de-DE" sz="1000" dirty="0">
              <a:solidFill>
                <a:srgbClr val="99A8BA"/>
              </a:solidFill>
              <a:latin typeface="Menlo" charset="0"/>
            </a:endParaRPr>
          </a:p>
          <a:p>
            <a:r>
              <a:rPr lang="hu-HU" sz="1000" dirty="0">
                <a:solidFill>
                  <a:srgbClr val="99A8BA"/>
                </a:solidFill>
                <a:latin typeface="Menlo" charset="0"/>
              </a:rPr>
              <a:t>    </a:t>
            </a:r>
            <a:r>
              <a:rPr lang="hu-HU" sz="1000" dirty="0" err="1">
                <a:solidFill>
                  <a:srgbClr val="FEBB5B"/>
                </a:solidFill>
                <a:latin typeface="Menlo" charset="0"/>
              </a:rPr>
              <a:t>render</a:t>
            </a:r>
            <a:r>
              <a:rPr lang="hu-HU" sz="1000" dirty="0">
                <a:solidFill>
                  <a:srgbClr val="99A8BA"/>
                </a:solidFill>
                <a:latin typeface="Menlo" charset="0"/>
              </a:rPr>
              <a:t>() {</a:t>
            </a:r>
          </a:p>
          <a:p>
            <a:r>
              <a:rPr lang="en-US" sz="1000" dirty="0">
                <a:solidFill>
                  <a:srgbClr val="99A8BA"/>
                </a:solidFill>
                <a:latin typeface="Menlo" charset="0"/>
              </a:rPr>
              <a:t>        </a:t>
            </a:r>
            <a:r>
              <a:rPr lang="en-US" sz="1000" b="1" dirty="0">
                <a:solidFill>
                  <a:srgbClr val="BF6426"/>
                </a:solidFill>
                <a:latin typeface="Menlo" charset="0"/>
              </a:rPr>
              <a:t>return </a:t>
            </a:r>
            <a:r>
              <a:rPr lang="en-US" sz="1000" dirty="0">
                <a:solidFill>
                  <a:srgbClr val="99A8BA"/>
                </a:solidFill>
                <a:latin typeface="Menlo" charset="0"/>
              </a:rPr>
              <a:t>(...)</a:t>
            </a:r>
            <a:r>
              <a:rPr lang="en-US" sz="1000" dirty="0">
                <a:solidFill>
                  <a:srgbClr val="BF6426"/>
                </a:solidFill>
                <a:latin typeface="Menlo" charset="0"/>
              </a:rPr>
              <a:t>;</a:t>
            </a:r>
          </a:p>
          <a:p>
            <a:r>
              <a:rPr lang="de-DE" sz="1000" dirty="0">
                <a:solidFill>
                  <a:srgbClr val="BF6426"/>
                </a:solidFill>
                <a:latin typeface="Menlo" charset="0"/>
              </a:rPr>
              <a:t>    </a:t>
            </a:r>
            <a:r>
              <a:rPr lang="de-DE" sz="1000" dirty="0">
                <a:solidFill>
                  <a:srgbClr val="99A8BA"/>
                </a:solidFill>
                <a:latin typeface="Menlo" charset="0"/>
              </a:rPr>
              <a:t>}</a:t>
            </a:r>
          </a:p>
          <a:p>
            <a:r>
              <a:rPr lang="de-DE" sz="1000" dirty="0">
                <a:solidFill>
                  <a:srgbClr val="99A8BA"/>
                </a:solidFill>
                <a:latin typeface="Menlo" charset="0"/>
              </a:rPr>
              <a:t>}</a:t>
            </a:r>
          </a:p>
          <a:p>
            <a:endParaRPr lang="de-DE" sz="1000" dirty="0">
              <a:solidFill>
                <a:srgbClr val="99A8BA"/>
              </a:solidFill>
              <a:latin typeface="Menlo" charset="0"/>
            </a:endParaRPr>
          </a:p>
          <a:p>
            <a:r>
              <a:rPr lang="de-DE" sz="1000" b="1" dirty="0" err="1">
                <a:solidFill>
                  <a:srgbClr val="BF6426"/>
                </a:solidFill>
                <a:latin typeface="Menlo" charset="0"/>
              </a:rPr>
              <a:t>const</a:t>
            </a:r>
            <a:r>
              <a:rPr lang="de-DE" sz="1000" b="1" dirty="0">
                <a:solidFill>
                  <a:srgbClr val="BF6426"/>
                </a:solidFill>
                <a:latin typeface="Menlo" charset="0"/>
              </a:rPr>
              <a:t> </a:t>
            </a:r>
            <a:r>
              <a:rPr lang="de-DE" sz="1000" dirty="0">
                <a:solidFill>
                  <a:srgbClr val="FEBB5B"/>
                </a:solidFill>
                <a:latin typeface="Menlo" charset="0"/>
              </a:rPr>
              <a:t>Consumer </a:t>
            </a:r>
            <a:r>
              <a:rPr lang="de-DE" sz="1000" dirty="0">
                <a:solidFill>
                  <a:srgbClr val="99A8BA"/>
                </a:solidFill>
                <a:latin typeface="Menlo" charset="0"/>
              </a:rPr>
              <a:t>= (</a:t>
            </a:r>
            <a:r>
              <a:rPr lang="de-DE" sz="1000" dirty="0" err="1">
                <a:solidFill>
                  <a:srgbClr val="99A8BA"/>
                </a:solidFill>
                <a:latin typeface="Menlo" charset="0"/>
              </a:rPr>
              <a:t>props</a:t>
            </a:r>
            <a:r>
              <a:rPr lang="de-DE" sz="1000" dirty="0">
                <a:solidFill>
                  <a:srgbClr val="BF6426"/>
                </a:solidFill>
                <a:latin typeface="Menlo" charset="0"/>
              </a:rPr>
              <a:t>, </a:t>
            </a:r>
            <a:r>
              <a:rPr lang="de-DE" sz="1000" dirty="0" err="1">
                <a:solidFill>
                  <a:srgbClr val="99A8BA"/>
                </a:solidFill>
                <a:latin typeface="Menlo" charset="0"/>
              </a:rPr>
              <a:t>context</a:t>
            </a:r>
            <a:r>
              <a:rPr lang="de-DE" sz="1000" dirty="0">
                <a:solidFill>
                  <a:srgbClr val="99A8BA"/>
                </a:solidFill>
                <a:latin typeface="Menlo" charset="0"/>
              </a:rPr>
              <a:t>) =&gt; (</a:t>
            </a:r>
          </a:p>
          <a:p>
            <a:r>
              <a:rPr lang="de-DE" sz="1000" dirty="0">
                <a:solidFill>
                  <a:srgbClr val="99A8BA"/>
                </a:solidFill>
                <a:latin typeface="Menlo" charset="0"/>
              </a:rPr>
              <a:t>    </a:t>
            </a:r>
            <a:r>
              <a:rPr lang="de-DE" sz="1000" dirty="0">
                <a:solidFill>
                  <a:srgbClr val="E1B358"/>
                </a:solidFill>
                <a:latin typeface="Menlo" charset="0"/>
              </a:rPr>
              <a:t>&lt;p&gt;</a:t>
            </a:r>
            <a:r>
              <a:rPr lang="de-DE" sz="1000" dirty="0">
                <a:solidFill>
                  <a:srgbClr val="99A8BA"/>
                </a:solidFill>
                <a:latin typeface="Menlo" charset="0"/>
              </a:rPr>
              <a:t>{</a:t>
            </a:r>
            <a:r>
              <a:rPr lang="de-DE" sz="1000" dirty="0" err="1">
                <a:solidFill>
                  <a:srgbClr val="99A8BA"/>
                </a:solidFill>
                <a:latin typeface="Menlo" charset="0"/>
              </a:rPr>
              <a:t>context.</a:t>
            </a:r>
            <a:r>
              <a:rPr lang="de-DE" sz="1000" dirty="0" err="1">
                <a:solidFill>
                  <a:srgbClr val="85609A"/>
                </a:solidFill>
                <a:latin typeface="Menlo" charset="0"/>
              </a:rPr>
              <a:t>versionId</a:t>
            </a:r>
            <a:r>
              <a:rPr lang="de-DE" sz="1000" dirty="0">
                <a:solidFill>
                  <a:srgbClr val="99A8BA"/>
                </a:solidFill>
                <a:latin typeface="Menlo" charset="0"/>
              </a:rPr>
              <a:t>}</a:t>
            </a:r>
            <a:r>
              <a:rPr lang="de-DE" sz="1000" dirty="0">
                <a:solidFill>
                  <a:srgbClr val="E1B358"/>
                </a:solidFill>
                <a:latin typeface="Menlo" charset="0"/>
              </a:rPr>
              <a:t>&lt;/p&gt;</a:t>
            </a:r>
          </a:p>
          <a:p>
            <a:r>
              <a:rPr lang="it-IT" sz="1000" dirty="0">
                <a:solidFill>
                  <a:srgbClr val="99A8BA"/>
                </a:solidFill>
                <a:latin typeface="Menlo" charset="0"/>
              </a:rPr>
              <a:t>)</a:t>
            </a:r>
            <a:r>
              <a:rPr lang="it-IT" sz="1000" dirty="0">
                <a:solidFill>
                  <a:srgbClr val="BF6426"/>
                </a:solidFill>
                <a:latin typeface="Menlo" charset="0"/>
              </a:rPr>
              <a:t>;</a:t>
            </a:r>
          </a:p>
          <a:p>
            <a:endParaRPr lang="it-IT" sz="1000" dirty="0">
              <a:solidFill>
                <a:srgbClr val="BF6426"/>
              </a:solidFill>
              <a:latin typeface="Menlo" charset="0"/>
            </a:endParaRPr>
          </a:p>
          <a:p>
            <a:r>
              <a:rPr lang="it-IT" sz="1000" dirty="0" err="1">
                <a:solidFill>
                  <a:srgbClr val="99A8BA"/>
                </a:solidFill>
                <a:latin typeface="Menlo" charset="0"/>
              </a:rPr>
              <a:t>ContextConsumer.</a:t>
            </a:r>
            <a:r>
              <a:rPr lang="it-IT" sz="1000" dirty="0" err="1">
                <a:solidFill>
                  <a:srgbClr val="85609A"/>
                </a:solidFill>
                <a:latin typeface="Menlo" charset="0"/>
              </a:rPr>
              <a:t>contextTypes</a:t>
            </a:r>
            <a:r>
              <a:rPr lang="it-IT" sz="1000" dirty="0">
                <a:solidFill>
                  <a:srgbClr val="85609A"/>
                </a:solidFill>
                <a:latin typeface="Menlo" charset="0"/>
              </a:rPr>
              <a:t> </a:t>
            </a:r>
            <a:r>
              <a:rPr lang="it-IT" sz="1000" dirty="0">
                <a:solidFill>
                  <a:srgbClr val="99A8BA"/>
                </a:solidFill>
                <a:latin typeface="Menlo" charset="0"/>
              </a:rPr>
              <a:t>= {</a:t>
            </a:r>
          </a:p>
          <a:p>
            <a:r>
              <a:rPr lang="it-IT" sz="1000" dirty="0">
                <a:solidFill>
                  <a:srgbClr val="99A8BA"/>
                </a:solidFill>
                <a:latin typeface="Menlo" charset="0"/>
              </a:rPr>
              <a:t>    </a:t>
            </a:r>
            <a:r>
              <a:rPr lang="it-IT" sz="1000" dirty="0" err="1">
                <a:solidFill>
                  <a:srgbClr val="85609A"/>
                </a:solidFill>
                <a:latin typeface="Menlo" charset="0"/>
              </a:rPr>
              <a:t>context</a:t>
            </a:r>
            <a:r>
              <a:rPr lang="it-IT" sz="1000" dirty="0">
                <a:solidFill>
                  <a:srgbClr val="99A8BA"/>
                </a:solidFill>
                <a:latin typeface="Menlo" charset="0"/>
              </a:rPr>
              <a:t>: </a:t>
            </a:r>
            <a:r>
              <a:rPr lang="it-IT" sz="1000" dirty="0" err="1">
                <a:solidFill>
                  <a:srgbClr val="99A8BA"/>
                </a:solidFill>
                <a:latin typeface="Menlo" charset="0"/>
              </a:rPr>
              <a:t>React.PropTypes.string</a:t>
            </a:r>
            <a:endParaRPr lang="it-IT" sz="1000" dirty="0">
              <a:solidFill>
                <a:srgbClr val="99A8BA"/>
              </a:solidFill>
              <a:latin typeface="Menlo" charset="0"/>
            </a:endParaRPr>
          </a:p>
          <a:p>
            <a:r>
              <a:rPr lang="uk-UA" sz="1000" dirty="0">
                <a:solidFill>
                  <a:srgbClr val="99A8BA"/>
                </a:solidFill>
                <a:latin typeface="Menlo" charset="0"/>
              </a:rPr>
              <a:t>}</a:t>
            </a:r>
            <a:r>
              <a:rPr lang="uk-UA" sz="1000" dirty="0">
                <a:solidFill>
                  <a:srgbClr val="BF6426"/>
                </a:solidFill>
                <a:latin typeface="Menlo" charset="0"/>
              </a:rPr>
              <a:t>;</a:t>
            </a:r>
          </a:p>
        </p:txBody>
      </p:sp>
    </p:spTree>
    <p:extLst>
      <p:ext uri="{BB962C8B-B14F-4D97-AF65-F5344CB8AC3E}">
        <p14:creationId xmlns:p14="http://schemas.microsoft.com/office/powerpoint/2010/main" val="18407371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Component Ref</a:t>
            </a:r>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32</a:t>
            </a:fld>
            <a:endParaRPr lang="en-US"/>
          </a:p>
        </p:txBody>
      </p:sp>
      <p:sp>
        <p:nvSpPr>
          <p:cNvPr id="5" name="Content Placeholder 4"/>
          <p:cNvSpPr>
            <a:spLocks noGrp="1"/>
          </p:cNvSpPr>
          <p:nvPr>
            <p:ph sz="quarter" idx="1"/>
          </p:nvPr>
        </p:nvSpPr>
        <p:spPr>
          <a:xfrm>
            <a:off x="612648" y="1597496"/>
            <a:ext cx="8153400" cy="4855840"/>
          </a:xfrm>
        </p:spPr>
        <p:txBody>
          <a:bodyPr>
            <a:noAutofit/>
          </a:bodyPr>
          <a:lstStyle/>
          <a:p>
            <a:r>
              <a:rPr lang="en-US" sz="2100" dirty="0"/>
              <a:t>React supports a special attribute that you can attach to any component. The ref attribute takes a callback function, and the callback will be executed immediately after the component is mounted or unmounted.</a:t>
            </a:r>
          </a:p>
          <a:p>
            <a:r>
              <a:rPr lang="en-US" sz="2100" dirty="0"/>
              <a:t>When the ref attribute is used on an HTML element, the ref callback receives the underlying DOM element as its argument.</a:t>
            </a:r>
          </a:p>
          <a:p>
            <a:r>
              <a:rPr lang="en-US" sz="2100" dirty="0"/>
              <a:t>Use at your own risk. Try and accomplish most of your data flow needs using props.</a:t>
            </a:r>
          </a:p>
        </p:txBody>
      </p:sp>
      <p:sp>
        <p:nvSpPr>
          <p:cNvPr id="7" name="Rectangle 6"/>
          <p:cNvSpPr>
            <a:spLocks noChangeArrowheads="1"/>
          </p:cNvSpPr>
          <p:nvPr/>
        </p:nvSpPr>
        <p:spPr bwMode="auto">
          <a:xfrm>
            <a:off x="1403648" y="4509120"/>
            <a:ext cx="6355545" cy="1817704"/>
          </a:xfrm>
          <a:prstGeom prst="rect">
            <a:avLst/>
          </a:prstGeom>
          <a:solidFill>
            <a:schemeClr val="tx1">
              <a:lumMod val="85000"/>
              <a:lumOff val="15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noAutofit/>
          </a:bodyPr>
          <a:lstStyle/>
          <a:p>
            <a:r>
              <a:rPr lang="en-US" sz="1000" b="1" dirty="0">
                <a:solidFill>
                  <a:srgbClr val="BF6426"/>
                </a:solidFill>
                <a:latin typeface="Menlo" charset="0"/>
              </a:rPr>
              <a:t>class </a:t>
            </a:r>
            <a:r>
              <a:rPr lang="en-US" sz="1000" dirty="0" err="1">
                <a:solidFill>
                  <a:srgbClr val="99A8BA"/>
                </a:solidFill>
                <a:latin typeface="Menlo" charset="0"/>
              </a:rPr>
              <a:t>CustomTextInput</a:t>
            </a:r>
            <a:r>
              <a:rPr lang="en-US" sz="1000" dirty="0">
                <a:solidFill>
                  <a:srgbClr val="99A8BA"/>
                </a:solidFill>
                <a:latin typeface="Menlo" charset="0"/>
              </a:rPr>
              <a:t> </a:t>
            </a:r>
            <a:r>
              <a:rPr lang="en-US" sz="1000" b="1" dirty="0">
                <a:solidFill>
                  <a:srgbClr val="BF6426"/>
                </a:solidFill>
                <a:latin typeface="Menlo" charset="0"/>
              </a:rPr>
              <a:t>extends </a:t>
            </a:r>
            <a:r>
              <a:rPr lang="en-US" sz="1000" dirty="0" err="1">
                <a:solidFill>
                  <a:srgbClr val="99A8BA"/>
                </a:solidFill>
                <a:latin typeface="Menlo" charset="0"/>
              </a:rPr>
              <a:t>React.Component</a:t>
            </a:r>
            <a:r>
              <a:rPr lang="en-US" sz="1000" dirty="0">
                <a:solidFill>
                  <a:srgbClr val="99A8BA"/>
                </a:solidFill>
                <a:latin typeface="Menlo" charset="0"/>
              </a:rPr>
              <a:t> {</a:t>
            </a:r>
          </a:p>
          <a:p>
            <a:r>
              <a:rPr lang="hu-HU" sz="1000" dirty="0">
                <a:solidFill>
                  <a:srgbClr val="99A8BA"/>
                </a:solidFill>
                <a:latin typeface="Menlo" charset="0"/>
              </a:rPr>
              <a:t>    </a:t>
            </a:r>
            <a:r>
              <a:rPr lang="hu-HU" sz="1000" dirty="0" err="1">
                <a:solidFill>
                  <a:srgbClr val="FEBB5B"/>
                </a:solidFill>
                <a:latin typeface="Menlo" charset="0"/>
              </a:rPr>
              <a:t>render</a:t>
            </a:r>
            <a:r>
              <a:rPr lang="hu-HU" sz="1000" dirty="0">
                <a:solidFill>
                  <a:srgbClr val="99A8BA"/>
                </a:solidFill>
                <a:latin typeface="Menlo" charset="0"/>
              </a:rPr>
              <a:t>() {</a:t>
            </a:r>
          </a:p>
          <a:p>
            <a:r>
              <a:rPr lang="en-US" sz="1000" dirty="0">
                <a:solidFill>
                  <a:srgbClr val="99A8BA"/>
                </a:solidFill>
                <a:latin typeface="Menlo" charset="0"/>
              </a:rPr>
              <a:t>        </a:t>
            </a:r>
            <a:r>
              <a:rPr lang="en-US" sz="1000" dirty="0">
                <a:solidFill>
                  <a:srgbClr val="6D6D6D"/>
                </a:solidFill>
                <a:latin typeface="Menlo" charset="0"/>
              </a:rPr>
              <a:t>// Use the `ref` callback to store a reference to the text input DOM</a:t>
            </a:r>
          </a:p>
          <a:p>
            <a:r>
              <a:rPr lang="en-US" sz="1000" dirty="0">
                <a:solidFill>
                  <a:srgbClr val="6D6D6D"/>
                </a:solidFill>
                <a:latin typeface="Menlo" charset="0"/>
              </a:rPr>
              <a:t>        // element in an instance field (for example, </a:t>
            </a:r>
            <a:r>
              <a:rPr lang="en-US" sz="1000" dirty="0" err="1">
                <a:solidFill>
                  <a:srgbClr val="6D6D6D"/>
                </a:solidFill>
                <a:latin typeface="Menlo" charset="0"/>
              </a:rPr>
              <a:t>this.textInput</a:t>
            </a:r>
            <a:r>
              <a:rPr lang="en-US" sz="1000" dirty="0">
                <a:solidFill>
                  <a:srgbClr val="6D6D6D"/>
                </a:solidFill>
                <a:latin typeface="Menlo" charset="0"/>
              </a:rPr>
              <a:t>).</a:t>
            </a:r>
          </a:p>
          <a:p>
            <a:r>
              <a:rPr lang="en-US" sz="1000" dirty="0">
                <a:solidFill>
                  <a:srgbClr val="6D6D6D"/>
                </a:solidFill>
                <a:latin typeface="Menlo" charset="0"/>
              </a:rPr>
              <a:t>        </a:t>
            </a:r>
            <a:r>
              <a:rPr lang="en-US" sz="1000" b="1" dirty="0">
                <a:solidFill>
                  <a:srgbClr val="BF6426"/>
                </a:solidFill>
                <a:latin typeface="Menlo" charset="0"/>
              </a:rPr>
              <a:t>return </a:t>
            </a:r>
            <a:r>
              <a:rPr lang="en-US" sz="1000" dirty="0">
                <a:solidFill>
                  <a:srgbClr val="99A8BA"/>
                </a:solidFill>
                <a:latin typeface="Menlo" charset="0"/>
              </a:rPr>
              <a:t>(</a:t>
            </a:r>
          </a:p>
          <a:p>
            <a:r>
              <a:rPr lang="ro-RO" sz="1000" dirty="0">
                <a:solidFill>
                  <a:srgbClr val="99A8BA"/>
                </a:solidFill>
                <a:latin typeface="Menlo" charset="0"/>
              </a:rPr>
              <a:t>            </a:t>
            </a:r>
            <a:r>
              <a:rPr lang="ro-RO" sz="1000" dirty="0">
                <a:solidFill>
                  <a:srgbClr val="E1B358"/>
                </a:solidFill>
                <a:latin typeface="Menlo" charset="0"/>
              </a:rPr>
              <a:t>&lt;div&gt;</a:t>
            </a:r>
          </a:p>
          <a:p>
            <a:r>
              <a:rPr lang="en-US" sz="1000" dirty="0">
                <a:solidFill>
                  <a:srgbClr val="E1B358"/>
                </a:solidFill>
                <a:latin typeface="Menlo" charset="0"/>
              </a:rPr>
              <a:t>                &lt;input </a:t>
            </a:r>
            <a:r>
              <a:rPr lang="en-US" sz="1000" dirty="0">
                <a:solidFill>
                  <a:srgbClr val="ACACAC"/>
                </a:solidFill>
                <a:latin typeface="Menlo" charset="0"/>
              </a:rPr>
              <a:t>type</a:t>
            </a:r>
            <a:r>
              <a:rPr lang="en-US" sz="1000" dirty="0">
                <a:solidFill>
                  <a:srgbClr val="587647"/>
                </a:solidFill>
                <a:latin typeface="Menlo" charset="0"/>
              </a:rPr>
              <a:t>="text" </a:t>
            </a:r>
            <a:r>
              <a:rPr lang="en-US" sz="1000" dirty="0">
                <a:solidFill>
                  <a:srgbClr val="ACACAC"/>
                </a:solidFill>
                <a:latin typeface="Menlo" charset="0"/>
              </a:rPr>
              <a:t>ref</a:t>
            </a:r>
            <a:r>
              <a:rPr lang="en-US" sz="1000" dirty="0">
                <a:solidFill>
                  <a:srgbClr val="587647"/>
                </a:solidFill>
                <a:latin typeface="Menlo" charset="0"/>
              </a:rPr>
              <a:t>=</a:t>
            </a:r>
            <a:r>
              <a:rPr lang="en-US" sz="1000" dirty="0">
                <a:solidFill>
                  <a:srgbClr val="99A8BA"/>
                </a:solidFill>
                <a:latin typeface="Menlo" charset="0"/>
              </a:rPr>
              <a:t>{(input) =&gt; { </a:t>
            </a:r>
            <a:r>
              <a:rPr lang="en-US" sz="1000" b="1" dirty="0" err="1">
                <a:solidFill>
                  <a:srgbClr val="BF6426"/>
                </a:solidFill>
                <a:latin typeface="Menlo" charset="0"/>
              </a:rPr>
              <a:t>this</a:t>
            </a:r>
            <a:r>
              <a:rPr lang="en-US" sz="1000" dirty="0" err="1">
                <a:solidFill>
                  <a:srgbClr val="99A8BA"/>
                </a:solidFill>
                <a:latin typeface="Menlo" charset="0"/>
              </a:rPr>
              <a:t>.</a:t>
            </a:r>
            <a:r>
              <a:rPr lang="en-US" sz="1000" dirty="0" err="1">
                <a:solidFill>
                  <a:srgbClr val="85609A"/>
                </a:solidFill>
                <a:latin typeface="Menlo" charset="0"/>
              </a:rPr>
              <a:t>myRef</a:t>
            </a:r>
            <a:r>
              <a:rPr lang="en-US" sz="1000" dirty="0">
                <a:solidFill>
                  <a:srgbClr val="85609A"/>
                </a:solidFill>
                <a:latin typeface="Menlo" charset="0"/>
              </a:rPr>
              <a:t> </a:t>
            </a:r>
            <a:r>
              <a:rPr lang="en-US" sz="1000" dirty="0">
                <a:solidFill>
                  <a:srgbClr val="99A8BA"/>
                </a:solidFill>
                <a:latin typeface="Menlo" charset="0"/>
              </a:rPr>
              <a:t>= input</a:t>
            </a:r>
            <a:r>
              <a:rPr lang="en-US" sz="1000" dirty="0">
                <a:solidFill>
                  <a:srgbClr val="BF6426"/>
                </a:solidFill>
                <a:latin typeface="Menlo" charset="0"/>
              </a:rPr>
              <a:t>; </a:t>
            </a:r>
            <a:r>
              <a:rPr lang="en-US" sz="1000" dirty="0">
                <a:solidFill>
                  <a:srgbClr val="99A8BA"/>
                </a:solidFill>
                <a:latin typeface="Menlo" charset="0"/>
              </a:rPr>
              <a:t>}} </a:t>
            </a:r>
            <a:r>
              <a:rPr lang="en-US" sz="1000" dirty="0">
                <a:solidFill>
                  <a:srgbClr val="E1B358"/>
                </a:solidFill>
                <a:latin typeface="Menlo" charset="0"/>
              </a:rPr>
              <a:t>/&gt;</a:t>
            </a:r>
          </a:p>
          <a:p>
            <a:r>
              <a:rPr lang="ro-RO" sz="1000" dirty="0">
                <a:solidFill>
                  <a:srgbClr val="E1B358"/>
                </a:solidFill>
                <a:latin typeface="Menlo" charset="0"/>
              </a:rPr>
              <a:t>            &lt;/div&gt;</a:t>
            </a:r>
          </a:p>
          <a:p>
            <a:r>
              <a:rPr lang="de-DE" sz="1000" dirty="0">
                <a:solidFill>
                  <a:srgbClr val="E1B358"/>
                </a:solidFill>
                <a:latin typeface="Menlo" charset="0"/>
              </a:rPr>
              <a:t>        </a:t>
            </a:r>
            <a:r>
              <a:rPr lang="de-DE" sz="1000" dirty="0">
                <a:solidFill>
                  <a:srgbClr val="99A8BA"/>
                </a:solidFill>
                <a:latin typeface="Menlo" charset="0"/>
              </a:rPr>
              <a:t>)</a:t>
            </a:r>
            <a:r>
              <a:rPr lang="de-DE" sz="1000" dirty="0">
                <a:solidFill>
                  <a:srgbClr val="BF6426"/>
                </a:solidFill>
                <a:latin typeface="Menlo" charset="0"/>
              </a:rPr>
              <a:t>;</a:t>
            </a:r>
          </a:p>
          <a:p>
            <a:r>
              <a:rPr lang="de-DE" sz="1000" dirty="0">
                <a:solidFill>
                  <a:srgbClr val="BF6426"/>
                </a:solidFill>
                <a:latin typeface="Menlo" charset="0"/>
              </a:rPr>
              <a:t>    </a:t>
            </a:r>
            <a:r>
              <a:rPr lang="de-DE" sz="1000" dirty="0">
                <a:solidFill>
                  <a:srgbClr val="99A8BA"/>
                </a:solidFill>
                <a:latin typeface="Menlo" charset="0"/>
              </a:rPr>
              <a:t>}</a:t>
            </a:r>
          </a:p>
          <a:p>
            <a:r>
              <a:rPr lang="de-DE" sz="1000" dirty="0">
                <a:solidFill>
                  <a:srgbClr val="99A8BA"/>
                </a:solidFill>
                <a:latin typeface="Menlo" charset="0"/>
              </a:rPr>
              <a:t>}</a:t>
            </a:r>
          </a:p>
        </p:txBody>
      </p:sp>
    </p:spTree>
    <p:extLst>
      <p:ext uri="{BB962C8B-B14F-4D97-AF65-F5344CB8AC3E}">
        <p14:creationId xmlns:p14="http://schemas.microsoft.com/office/powerpoint/2010/main" val="124075044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p:cNvSpPr>
            <a:spLocks noGrp="1"/>
          </p:cNvSpPr>
          <p:nvPr>
            <p:ph type="ctrTitle"/>
          </p:nvPr>
        </p:nvSpPr>
        <p:spPr>
          <a:xfrm>
            <a:off x="2195736" y="4038600"/>
            <a:ext cx="6643464" cy="1828800"/>
          </a:xfrm>
        </p:spPr>
        <p:txBody>
          <a:bodyPr>
            <a:normAutofit/>
          </a:bodyPr>
          <a:lstStyle/>
          <a:p>
            <a:r>
              <a:rPr lang="en-US" sz="5400" dirty="0"/>
              <a:t>REACT VIRTUAL DOM</a:t>
            </a:r>
            <a:endParaRPr lang="en-US" sz="4000" dirty="0"/>
          </a:p>
        </p:txBody>
      </p:sp>
    </p:spTree>
    <p:extLst>
      <p:ext uri="{BB962C8B-B14F-4D97-AF65-F5344CB8AC3E}">
        <p14:creationId xmlns:p14="http://schemas.microsoft.com/office/powerpoint/2010/main" val="35381131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DOM</a:t>
            </a:r>
          </a:p>
        </p:txBody>
      </p:sp>
      <p:sp>
        <p:nvSpPr>
          <p:cNvPr id="3" name="Footer Placeholder 2"/>
          <p:cNvSpPr>
            <a:spLocks noGrp="1"/>
          </p:cNvSpPr>
          <p:nvPr>
            <p:ph type="ftr" sz="quarter" idx="11"/>
          </p:nvPr>
        </p:nvSpPr>
        <p:spPr/>
        <p:txBody>
          <a:bodyPr/>
          <a:lstStyle/>
          <a:p>
            <a:r>
              <a:rPr lang="en-US" dirty="0"/>
              <a:t>© 2017 Itay Kasre</a:t>
            </a:r>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34</a:t>
            </a:fld>
            <a:endParaRPr lang="en-US" dirty="0"/>
          </a:p>
        </p:txBody>
      </p:sp>
      <p:sp>
        <p:nvSpPr>
          <p:cNvPr id="5" name="Content Placeholder 4"/>
          <p:cNvSpPr>
            <a:spLocks noGrp="1"/>
          </p:cNvSpPr>
          <p:nvPr>
            <p:ph sz="quarter" idx="1"/>
          </p:nvPr>
        </p:nvSpPr>
        <p:spPr/>
        <p:txBody>
          <a:bodyPr>
            <a:normAutofit/>
          </a:bodyPr>
          <a:lstStyle/>
          <a:p>
            <a:r>
              <a:rPr lang="en-US" sz="2400" dirty="0"/>
              <a:t>DOM stands for </a:t>
            </a:r>
            <a:r>
              <a:rPr lang="en-US" sz="2400" i="1" dirty="0"/>
              <a:t>Document Object Model</a:t>
            </a:r>
            <a:r>
              <a:rPr lang="en-US" sz="2400" dirty="0"/>
              <a:t> and is an abstraction of a structured text. For web developers, this text is an HTML code. </a:t>
            </a:r>
            <a:r>
              <a:rPr lang="en-US" sz="2400" i="1" dirty="0"/>
              <a:t>Elements</a:t>
            </a:r>
            <a:r>
              <a:rPr lang="en-US" sz="2400" dirty="0"/>
              <a:t> of HTML become </a:t>
            </a:r>
            <a:r>
              <a:rPr lang="en-US" sz="2400" i="1" dirty="0"/>
              <a:t>nodes</a:t>
            </a:r>
            <a:r>
              <a:rPr lang="en-US" sz="2400" dirty="0"/>
              <a:t> in the DOM. So, while HTML is a text, the DOM is an in-memory representation of this text.</a:t>
            </a:r>
          </a:p>
          <a:p>
            <a:r>
              <a:rPr lang="en-US" sz="2400" dirty="0"/>
              <a:t>The HTML DOM provides an interface (API) to traverse and modify the nodes:</a:t>
            </a:r>
          </a:p>
        </p:txBody>
      </p:sp>
      <p:sp>
        <p:nvSpPr>
          <p:cNvPr id="6" name="Rectangle 5"/>
          <p:cNvSpPr>
            <a:spLocks noChangeArrowheads="1"/>
          </p:cNvSpPr>
          <p:nvPr/>
        </p:nvSpPr>
        <p:spPr bwMode="auto">
          <a:xfrm>
            <a:off x="612648" y="4509120"/>
            <a:ext cx="8153400" cy="504056"/>
          </a:xfrm>
          <a:prstGeom prst="rect">
            <a:avLst/>
          </a:prstGeom>
          <a:solidFill>
            <a:schemeClr val="tx1">
              <a:lumMod val="85000"/>
              <a:lumOff val="15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noAutofit/>
          </a:bodyPr>
          <a:lstStyle/>
          <a:p>
            <a:r>
              <a:rPr lang="en-US" sz="1000" b="1" dirty="0" err="1">
                <a:solidFill>
                  <a:srgbClr val="BF6426"/>
                </a:solidFill>
                <a:latin typeface="Menlo" charset="0"/>
              </a:rPr>
              <a:t>const</a:t>
            </a:r>
            <a:r>
              <a:rPr lang="en-US" sz="1000" b="1" dirty="0">
                <a:solidFill>
                  <a:srgbClr val="BF6426"/>
                </a:solidFill>
                <a:latin typeface="Menlo" charset="0"/>
              </a:rPr>
              <a:t> </a:t>
            </a:r>
            <a:r>
              <a:rPr lang="en-US" sz="1000" dirty="0">
                <a:solidFill>
                  <a:srgbClr val="99A8BA"/>
                </a:solidFill>
                <a:latin typeface="Menlo" charset="0"/>
              </a:rPr>
              <a:t>item = </a:t>
            </a:r>
            <a:r>
              <a:rPr lang="en-US" sz="1000" dirty="0" err="1">
                <a:solidFill>
                  <a:srgbClr val="85609A"/>
                </a:solidFill>
                <a:latin typeface="Menlo" charset="0"/>
              </a:rPr>
              <a:t>document</a:t>
            </a:r>
            <a:r>
              <a:rPr lang="en-US" sz="1000" dirty="0" err="1">
                <a:solidFill>
                  <a:srgbClr val="99A8BA"/>
                </a:solidFill>
                <a:latin typeface="Menlo" charset="0"/>
              </a:rPr>
              <a:t>.</a:t>
            </a:r>
            <a:r>
              <a:rPr lang="en-US" sz="1000" dirty="0" err="1">
                <a:solidFill>
                  <a:srgbClr val="FEBB5B"/>
                </a:solidFill>
                <a:latin typeface="Menlo" charset="0"/>
              </a:rPr>
              <a:t>getElementById</a:t>
            </a:r>
            <a:r>
              <a:rPr lang="en-US" sz="1000" dirty="0">
                <a:solidFill>
                  <a:srgbClr val="99A8BA"/>
                </a:solidFill>
                <a:latin typeface="Menlo" charset="0"/>
              </a:rPr>
              <a:t>(</a:t>
            </a:r>
            <a:r>
              <a:rPr lang="en-US" sz="1000" dirty="0">
                <a:solidFill>
                  <a:srgbClr val="587647"/>
                </a:solidFill>
                <a:latin typeface="Menlo" charset="0"/>
              </a:rPr>
              <a:t>"li"</a:t>
            </a:r>
            <a:r>
              <a:rPr lang="en-US" sz="1000" dirty="0">
                <a:solidFill>
                  <a:srgbClr val="99A8BA"/>
                </a:solidFill>
                <a:latin typeface="Menlo" charset="0"/>
              </a:rPr>
              <a:t>)</a:t>
            </a:r>
            <a:r>
              <a:rPr lang="en-US" sz="1000" dirty="0">
                <a:solidFill>
                  <a:srgbClr val="BF6426"/>
                </a:solidFill>
                <a:latin typeface="Menlo" charset="0"/>
              </a:rPr>
              <a:t>;</a:t>
            </a:r>
          </a:p>
          <a:p>
            <a:r>
              <a:rPr lang="en-US" sz="1000" dirty="0" err="1">
                <a:solidFill>
                  <a:srgbClr val="99A8BA"/>
                </a:solidFill>
                <a:latin typeface="Menlo" charset="0"/>
              </a:rPr>
              <a:t>item.</a:t>
            </a:r>
            <a:r>
              <a:rPr lang="en-US" sz="1000" dirty="0" err="1">
                <a:solidFill>
                  <a:srgbClr val="85609A"/>
                </a:solidFill>
                <a:latin typeface="Menlo" charset="0"/>
              </a:rPr>
              <a:t>parentNode</a:t>
            </a:r>
            <a:r>
              <a:rPr lang="en-US" sz="1000" dirty="0" err="1">
                <a:solidFill>
                  <a:srgbClr val="99A8BA"/>
                </a:solidFill>
                <a:latin typeface="Menlo" charset="0"/>
              </a:rPr>
              <a:t>.</a:t>
            </a:r>
            <a:r>
              <a:rPr lang="en-US" sz="1000" dirty="0" err="1">
                <a:solidFill>
                  <a:srgbClr val="FEBB5B"/>
                </a:solidFill>
                <a:latin typeface="Menlo" charset="0"/>
              </a:rPr>
              <a:t>removeChild</a:t>
            </a:r>
            <a:r>
              <a:rPr lang="en-US" sz="1000" dirty="0">
                <a:solidFill>
                  <a:srgbClr val="99A8BA"/>
                </a:solidFill>
                <a:latin typeface="Menlo" charset="0"/>
              </a:rPr>
              <a:t>(item)</a:t>
            </a:r>
            <a:r>
              <a:rPr lang="en-US" sz="1000" dirty="0">
                <a:solidFill>
                  <a:srgbClr val="BF6426"/>
                </a:solidFill>
                <a:latin typeface="Menlo" charset="0"/>
              </a:rPr>
              <a:t>;</a:t>
            </a:r>
          </a:p>
        </p:txBody>
      </p:sp>
    </p:spTree>
    <p:extLst>
      <p:ext uri="{BB962C8B-B14F-4D97-AF65-F5344CB8AC3E}">
        <p14:creationId xmlns:p14="http://schemas.microsoft.com/office/powerpoint/2010/main" val="12498490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DOM - Issues</a:t>
            </a:r>
            <a:endParaRPr lang="en-US" dirty="0"/>
          </a:p>
        </p:txBody>
      </p:sp>
      <p:sp>
        <p:nvSpPr>
          <p:cNvPr id="3" name="Footer Placeholder 2"/>
          <p:cNvSpPr>
            <a:spLocks noGrp="1"/>
          </p:cNvSpPr>
          <p:nvPr>
            <p:ph type="ftr" sz="quarter" idx="11"/>
          </p:nvPr>
        </p:nvSpPr>
        <p:spPr/>
        <p:txBody>
          <a:bodyPr/>
          <a:lstStyle/>
          <a:p>
            <a:r>
              <a:rPr lang="en-US"/>
              <a:t>© 2017 Itay Kasre</a:t>
            </a:r>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35</a:t>
            </a:fld>
            <a:endParaRPr lang="en-US"/>
          </a:p>
        </p:txBody>
      </p:sp>
      <p:sp>
        <p:nvSpPr>
          <p:cNvPr id="5" name="Content Placeholder 4"/>
          <p:cNvSpPr>
            <a:spLocks noGrp="1"/>
          </p:cNvSpPr>
          <p:nvPr>
            <p:ph sz="quarter" idx="1"/>
          </p:nvPr>
        </p:nvSpPr>
        <p:spPr>
          <a:xfrm>
            <a:off x="612648" y="1597496"/>
            <a:ext cx="8153400" cy="4855840"/>
          </a:xfrm>
        </p:spPr>
        <p:txBody>
          <a:bodyPr>
            <a:normAutofit/>
          </a:bodyPr>
          <a:lstStyle/>
          <a:p>
            <a:r>
              <a:rPr lang="en-US" sz="2400" dirty="0"/>
              <a:t>The HTML DOM is always tree-structured. Traversing trees is fairly easily. Unfortunately, easily doesn’t mean quickly here.</a:t>
            </a:r>
          </a:p>
          <a:p>
            <a:r>
              <a:rPr lang="en-US" sz="2400" dirty="0"/>
              <a:t>The DOM trees are huge nowadays as we push more and more towards dynamic web apps (SPA etc..) which may cause performance and maintenance issues.</a:t>
            </a:r>
          </a:p>
          <a:p>
            <a:r>
              <a:rPr lang="en-US" sz="2400" dirty="0"/>
              <a:t>Consider the following: a DOM tree is made of thousands of elements with lots of methods that handle events - clicks, submits etc..  A typical jQuery-like event handler looks like this:</a:t>
            </a:r>
          </a:p>
          <a:p>
            <a:pPr lvl="1"/>
            <a:r>
              <a:rPr lang="en-US" sz="2100" dirty="0"/>
              <a:t>Find every DOM node that is interested in an event.</a:t>
            </a:r>
          </a:p>
          <a:p>
            <a:pPr lvl="1"/>
            <a:r>
              <a:rPr lang="en-US" sz="2100" dirty="0"/>
              <a:t>Update node if necessary.</a:t>
            </a:r>
          </a:p>
          <a:p>
            <a:r>
              <a:rPr lang="en-US" sz="2400" dirty="0"/>
              <a:t>The following has two main issues, It’s hard to manage and It’s inefficient.</a:t>
            </a:r>
          </a:p>
        </p:txBody>
      </p:sp>
    </p:spTree>
    <p:extLst>
      <p:ext uri="{BB962C8B-B14F-4D97-AF65-F5344CB8AC3E}">
        <p14:creationId xmlns:p14="http://schemas.microsoft.com/office/powerpoint/2010/main" val="38232518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Virtual Dom</a:t>
            </a:r>
            <a:endParaRPr lang="en-US" dirty="0"/>
          </a:p>
        </p:txBody>
      </p:sp>
      <p:sp>
        <p:nvSpPr>
          <p:cNvPr id="3" name="Footer Placeholder 2"/>
          <p:cNvSpPr>
            <a:spLocks noGrp="1"/>
          </p:cNvSpPr>
          <p:nvPr>
            <p:ph type="ftr" sz="quarter" idx="11"/>
          </p:nvPr>
        </p:nvSpPr>
        <p:spPr/>
        <p:txBody>
          <a:bodyPr/>
          <a:lstStyle/>
          <a:p>
            <a:r>
              <a:rPr lang="en-US"/>
              <a:t>© 2017 Itay Kasre</a:t>
            </a:r>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36</a:t>
            </a:fld>
            <a:endParaRPr lang="en-US"/>
          </a:p>
        </p:txBody>
      </p:sp>
      <p:sp>
        <p:nvSpPr>
          <p:cNvPr id="5" name="Content Placeholder 4"/>
          <p:cNvSpPr>
            <a:spLocks noGrp="1"/>
          </p:cNvSpPr>
          <p:nvPr>
            <p:ph sz="quarter" idx="1"/>
          </p:nvPr>
        </p:nvSpPr>
        <p:spPr>
          <a:xfrm>
            <a:off x="612648" y="1597496"/>
            <a:ext cx="8153400" cy="4855840"/>
          </a:xfrm>
        </p:spPr>
        <p:txBody>
          <a:bodyPr>
            <a:normAutofit/>
          </a:bodyPr>
          <a:lstStyle/>
          <a:p>
            <a:pPr marL="0" indent="0">
              <a:buNone/>
            </a:pPr>
            <a:r>
              <a:rPr lang="en-US" sz="2400" b="1" dirty="0"/>
              <a:t>The paradigm was not invented by React but React uses it and provides it for free.</a:t>
            </a:r>
          </a:p>
          <a:p>
            <a:r>
              <a:rPr lang="en-US" sz="2400" dirty="0"/>
              <a:t>PROS</a:t>
            </a:r>
          </a:p>
          <a:p>
            <a:pPr lvl="1"/>
            <a:r>
              <a:rPr lang="en-US" sz="2100" dirty="0"/>
              <a:t>Is an abstraction of the DOM.</a:t>
            </a:r>
          </a:p>
          <a:p>
            <a:pPr lvl="1"/>
            <a:r>
              <a:rPr lang="en-US" sz="2100" dirty="0"/>
              <a:t>Fast and efficient "diffing" algorithm.</a:t>
            </a:r>
          </a:p>
          <a:p>
            <a:pPr lvl="1"/>
            <a:r>
              <a:rPr lang="en-US" sz="2100" dirty="0"/>
              <a:t>Multiple frontends (JSX, </a:t>
            </a:r>
            <a:r>
              <a:rPr lang="en-US" sz="2100" dirty="0" err="1"/>
              <a:t>hyperscript</a:t>
            </a:r>
            <a:r>
              <a:rPr lang="en-US" sz="2100" dirty="0"/>
              <a:t>).</a:t>
            </a:r>
          </a:p>
          <a:p>
            <a:pPr lvl="1"/>
            <a:r>
              <a:rPr lang="en-US" sz="2100" dirty="0"/>
              <a:t>Detached from browser-specific implementations.</a:t>
            </a:r>
          </a:p>
          <a:p>
            <a:pPr lvl="1"/>
            <a:r>
              <a:rPr lang="en-US" sz="2100" dirty="0"/>
              <a:t>Can be used without React (i.e. as an independent engine).</a:t>
            </a:r>
          </a:p>
          <a:p>
            <a:r>
              <a:rPr lang="en-US" sz="2400" dirty="0"/>
              <a:t>CONS</a:t>
            </a:r>
          </a:p>
          <a:p>
            <a:pPr lvl="1" fontAlgn="base"/>
            <a:r>
              <a:rPr lang="en-US" sz="2100" dirty="0"/>
              <a:t>Full in-memory copy of the DOM (higher memory use).</a:t>
            </a:r>
          </a:p>
        </p:txBody>
      </p:sp>
    </p:spTree>
    <p:extLst>
      <p:ext uri="{BB962C8B-B14F-4D97-AF65-F5344CB8AC3E}">
        <p14:creationId xmlns:p14="http://schemas.microsoft.com/office/powerpoint/2010/main" val="198266699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Virtual Dom</a:t>
            </a:r>
            <a:endParaRPr lang="en-US" dirty="0"/>
          </a:p>
        </p:txBody>
      </p:sp>
      <p:sp>
        <p:nvSpPr>
          <p:cNvPr id="3" name="Footer Placeholder 2"/>
          <p:cNvSpPr>
            <a:spLocks noGrp="1"/>
          </p:cNvSpPr>
          <p:nvPr>
            <p:ph type="ftr" sz="quarter" idx="11"/>
          </p:nvPr>
        </p:nvSpPr>
        <p:spPr/>
        <p:txBody>
          <a:bodyPr/>
          <a:lstStyle/>
          <a:p>
            <a:r>
              <a:rPr lang="en-US"/>
              <a:t>© 2017 Itay Kasre</a:t>
            </a:r>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37</a:t>
            </a:fld>
            <a:endParaRPr lang="en-US"/>
          </a:p>
        </p:txBody>
      </p:sp>
      <p:sp>
        <p:nvSpPr>
          <p:cNvPr id="5" name="Content Placeholder 4"/>
          <p:cNvSpPr>
            <a:spLocks noGrp="1"/>
          </p:cNvSpPr>
          <p:nvPr>
            <p:ph sz="quarter" idx="1"/>
          </p:nvPr>
        </p:nvSpPr>
        <p:spPr>
          <a:xfrm>
            <a:off x="612648" y="1597496"/>
            <a:ext cx="8153400" cy="4855840"/>
          </a:xfrm>
        </p:spPr>
        <p:txBody>
          <a:bodyPr>
            <a:normAutofit/>
          </a:bodyPr>
          <a:lstStyle/>
          <a:p>
            <a:r>
              <a:rPr lang="en-US" sz="2400" dirty="0"/>
              <a:t>The virtual DOM is pretty similar to the “regular” DOM.</a:t>
            </a:r>
          </a:p>
          <a:p>
            <a:r>
              <a:rPr lang="en-US" sz="2400" dirty="0"/>
              <a:t>In most cases, when you have an HTML code, it’s pretty straight forward to make it into a static React component:</a:t>
            </a:r>
          </a:p>
          <a:p>
            <a:r>
              <a:rPr lang="en-US" sz="2400" dirty="0"/>
              <a:t>There are more, rather minor, differences between the DOMs:</a:t>
            </a:r>
          </a:p>
          <a:p>
            <a:pPr lvl="1"/>
            <a:r>
              <a:rPr lang="en-US" sz="2400" dirty="0"/>
              <a:t>key, ref and </a:t>
            </a:r>
            <a:r>
              <a:rPr lang="en-US" sz="2400" dirty="0" err="1"/>
              <a:t>dangerouslySetInnerHTML</a:t>
            </a:r>
            <a:r>
              <a:rPr lang="en-US" sz="2400" dirty="0"/>
              <a:t> do not exist in “real” DOM.</a:t>
            </a:r>
            <a:endParaRPr lang="en-US" sz="2100" dirty="0"/>
          </a:p>
          <a:p>
            <a:pPr lvl="1"/>
            <a:r>
              <a:rPr lang="en-US" sz="2100" dirty="0"/>
              <a:t>You can read about the differences on the React website.</a:t>
            </a:r>
          </a:p>
        </p:txBody>
      </p:sp>
    </p:spTree>
    <p:extLst>
      <p:ext uri="{BB962C8B-B14F-4D97-AF65-F5344CB8AC3E}">
        <p14:creationId xmlns:p14="http://schemas.microsoft.com/office/powerpoint/2010/main" val="133274314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err="1"/>
              <a:t>ReactElement</a:t>
            </a:r>
            <a:endParaRPr lang="en-US" b="1" dirty="0"/>
          </a:p>
        </p:txBody>
      </p:sp>
      <p:sp>
        <p:nvSpPr>
          <p:cNvPr id="3" name="Footer Placeholder 2"/>
          <p:cNvSpPr>
            <a:spLocks noGrp="1"/>
          </p:cNvSpPr>
          <p:nvPr>
            <p:ph type="ftr" sz="quarter" idx="11"/>
          </p:nvPr>
        </p:nvSpPr>
        <p:spPr/>
        <p:txBody>
          <a:bodyPr/>
          <a:lstStyle/>
          <a:p>
            <a:r>
              <a:rPr lang="en-US"/>
              <a:t>© 2017 Itay Kasre</a:t>
            </a:r>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38</a:t>
            </a:fld>
            <a:endParaRPr lang="en-US"/>
          </a:p>
        </p:txBody>
      </p:sp>
      <p:sp>
        <p:nvSpPr>
          <p:cNvPr id="5" name="Content Placeholder 4"/>
          <p:cNvSpPr>
            <a:spLocks noGrp="1"/>
          </p:cNvSpPr>
          <p:nvPr>
            <p:ph sz="quarter" idx="1"/>
          </p:nvPr>
        </p:nvSpPr>
        <p:spPr>
          <a:xfrm>
            <a:off x="612648" y="1597496"/>
            <a:ext cx="8153400" cy="4855840"/>
          </a:xfrm>
        </p:spPr>
        <p:txBody>
          <a:bodyPr>
            <a:normAutofit/>
          </a:bodyPr>
          <a:lstStyle/>
          <a:p>
            <a:r>
              <a:rPr lang="en-US" sz="2400" dirty="0" err="1"/>
              <a:t>ReactElement</a:t>
            </a:r>
            <a:r>
              <a:rPr lang="en-US" sz="2400" dirty="0"/>
              <a:t> is the primary type in React.</a:t>
            </a:r>
          </a:p>
          <a:p>
            <a:r>
              <a:rPr lang="en-US" sz="2400" dirty="0" err="1"/>
              <a:t>ReactElement</a:t>
            </a:r>
            <a:r>
              <a:rPr lang="en-US" sz="2400" dirty="0"/>
              <a:t> is light, stateless, immutable, virtual representation of a DOM Element.</a:t>
            </a:r>
          </a:p>
          <a:p>
            <a:r>
              <a:rPr lang="en-US" sz="2400" dirty="0" err="1"/>
              <a:t>ReactElements</a:t>
            </a:r>
            <a:r>
              <a:rPr lang="en-US" sz="2400" dirty="0"/>
              <a:t> live in the virtual DOM.</a:t>
            </a:r>
          </a:p>
          <a:p>
            <a:r>
              <a:rPr lang="en-US" sz="2400" dirty="0"/>
              <a:t>Almost every HTML tag can be a </a:t>
            </a:r>
            <a:r>
              <a:rPr lang="en-US" sz="2400" dirty="0" err="1"/>
              <a:t>ReactElement</a:t>
            </a:r>
            <a:r>
              <a:rPr lang="en-US" sz="2400" dirty="0"/>
              <a:t> (div, p, etc..).</a:t>
            </a:r>
          </a:p>
          <a:p>
            <a:r>
              <a:rPr lang="en-US" sz="2400" dirty="0"/>
              <a:t>Once defined, </a:t>
            </a:r>
            <a:r>
              <a:rPr lang="en-US" sz="2400" dirty="0" err="1"/>
              <a:t>ReactElements</a:t>
            </a:r>
            <a:r>
              <a:rPr lang="en-US" sz="2400" dirty="0"/>
              <a:t> can be rendered into the “real” DOM. The moment when React ceases to control the elements. They become slow, boring DOM nodes:</a:t>
            </a:r>
          </a:p>
        </p:txBody>
      </p:sp>
      <p:sp>
        <p:nvSpPr>
          <p:cNvPr id="6" name="Rectangle 5"/>
          <p:cNvSpPr>
            <a:spLocks noChangeArrowheads="1"/>
          </p:cNvSpPr>
          <p:nvPr/>
        </p:nvSpPr>
        <p:spPr bwMode="auto">
          <a:xfrm>
            <a:off x="612648" y="5085184"/>
            <a:ext cx="8153400" cy="1080120"/>
          </a:xfrm>
          <a:prstGeom prst="rect">
            <a:avLst/>
          </a:prstGeom>
          <a:solidFill>
            <a:schemeClr val="tx1">
              <a:lumMod val="85000"/>
              <a:lumOff val="15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noAutofit/>
          </a:bodyPr>
          <a:lstStyle/>
          <a:p>
            <a:r>
              <a:rPr lang="en-US" sz="1000" b="1" dirty="0" err="1">
                <a:solidFill>
                  <a:srgbClr val="BF6426"/>
                </a:solidFill>
                <a:latin typeface="Menlo" charset="0"/>
              </a:rPr>
              <a:t>var</a:t>
            </a:r>
            <a:r>
              <a:rPr lang="en-US" sz="1000" b="1" dirty="0">
                <a:solidFill>
                  <a:srgbClr val="BF6426"/>
                </a:solidFill>
                <a:latin typeface="Menlo" charset="0"/>
              </a:rPr>
              <a:t> </a:t>
            </a:r>
            <a:r>
              <a:rPr lang="en-US" sz="1000" dirty="0">
                <a:solidFill>
                  <a:srgbClr val="99A8BA"/>
                </a:solidFill>
                <a:latin typeface="Menlo" charset="0"/>
              </a:rPr>
              <a:t>root = </a:t>
            </a:r>
            <a:r>
              <a:rPr lang="en-US" sz="1000" dirty="0" err="1">
                <a:solidFill>
                  <a:srgbClr val="99A8BA"/>
                </a:solidFill>
                <a:latin typeface="Menlo" charset="0"/>
              </a:rPr>
              <a:t>React.</a:t>
            </a:r>
            <a:r>
              <a:rPr lang="en-US" sz="1000" dirty="0" err="1">
                <a:solidFill>
                  <a:srgbClr val="FEBB5B"/>
                </a:solidFill>
                <a:latin typeface="Menlo" charset="0"/>
              </a:rPr>
              <a:t>createElement</a:t>
            </a:r>
            <a:r>
              <a:rPr lang="en-US" sz="1000" dirty="0">
                <a:solidFill>
                  <a:srgbClr val="99A8BA"/>
                </a:solidFill>
                <a:latin typeface="Menlo" charset="0"/>
              </a:rPr>
              <a:t>(</a:t>
            </a:r>
            <a:r>
              <a:rPr lang="en-US" sz="1000" dirty="0">
                <a:solidFill>
                  <a:srgbClr val="587647"/>
                </a:solidFill>
                <a:latin typeface="Menlo" charset="0"/>
              </a:rPr>
              <a:t>'div'</a:t>
            </a:r>
            <a:r>
              <a:rPr lang="en-US" sz="1000" dirty="0">
                <a:solidFill>
                  <a:srgbClr val="99A8BA"/>
                </a:solidFill>
                <a:latin typeface="Menlo" charset="0"/>
              </a:rPr>
              <a:t>)</a:t>
            </a:r>
            <a:r>
              <a:rPr lang="en-US" sz="1000" dirty="0">
                <a:solidFill>
                  <a:srgbClr val="BF6426"/>
                </a:solidFill>
                <a:latin typeface="Menlo" charset="0"/>
              </a:rPr>
              <a:t>;</a:t>
            </a:r>
          </a:p>
          <a:p>
            <a:r>
              <a:rPr lang="en-US" sz="1000" dirty="0" err="1">
                <a:solidFill>
                  <a:srgbClr val="99A8BA"/>
                </a:solidFill>
                <a:latin typeface="Menlo" charset="0"/>
              </a:rPr>
              <a:t>ReactDOM.render</a:t>
            </a:r>
            <a:r>
              <a:rPr lang="en-US" sz="1000" dirty="0">
                <a:solidFill>
                  <a:srgbClr val="99A8BA"/>
                </a:solidFill>
                <a:latin typeface="Menlo" charset="0"/>
              </a:rPr>
              <a:t>(root</a:t>
            </a:r>
            <a:r>
              <a:rPr lang="en-US" sz="1000" dirty="0">
                <a:solidFill>
                  <a:srgbClr val="BF6426"/>
                </a:solidFill>
                <a:latin typeface="Menlo" charset="0"/>
              </a:rPr>
              <a:t>, </a:t>
            </a:r>
            <a:r>
              <a:rPr lang="en-US" sz="1000" dirty="0" err="1">
                <a:solidFill>
                  <a:srgbClr val="85609A"/>
                </a:solidFill>
                <a:latin typeface="Menlo" charset="0"/>
              </a:rPr>
              <a:t>document</a:t>
            </a:r>
            <a:r>
              <a:rPr lang="en-US" sz="1000" dirty="0" err="1">
                <a:solidFill>
                  <a:srgbClr val="99A8BA"/>
                </a:solidFill>
                <a:latin typeface="Menlo" charset="0"/>
              </a:rPr>
              <a:t>.</a:t>
            </a:r>
            <a:r>
              <a:rPr lang="en-US" sz="1000" dirty="0" err="1">
                <a:solidFill>
                  <a:srgbClr val="FEBB5B"/>
                </a:solidFill>
                <a:latin typeface="Menlo" charset="0"/>
              </a:rPr>
              <a:t>getElementById</a:t>
            </a:r>
            <a:r>
              <a:rPr lang="en-US" sz="1000" dirty="0">
                <a:solidFill>
                  <a:srgbClr val="99A8BA"/>
                </a:solidFill>
                <a:latin typeface="Menlo" charset="0"/>
              </a:rPr>
              <a:t>(</a:t>
            </a:r>
            <a:r>
              <a:rPr lang="en-US" sz="1000" dirty="0">
                <a:solidFill>
                  <a:srgbClr val="587647"/>
                </a:solidFill>
                <a:latin typeface="Menlo" charset="0"/>
              </a:rPr>
              <a:t>’app'</a:t>
            </a:r>
            <a:r>
              <a:rPr lang="en-US" sz="1000" dirty="0">
                <a:solidFill>
                  <a:srgbClr val="99A8BA"/>
                </a:solidFill>
                <a:latin typeface="Menlo" charset="0"/>
              </a:rPr>
              <a:t>))</a:t>
            </a:r>
            <a:r>
              <a:rPr lang="en-US" sz="1000" dirty="0">
                <a:solidFill>
                  <a:srgbClr val="BF6426"/>
                </a:solidFill>
                <a:latin typeface="Menlo" charset="0"/>
              </a:rPr>
              <a:t>;</a:t>
            </a:r>
          </a:p>
          <a:p>
            <a:r>
              <a:rPr lang="en-US" sz="1000" dirty="0">
                <a:solidFill>
                  <a:srgbClr val="6D6D6D"/>
                </a:solidFill>
                <a:latin typeface="Menlo" charset="0"/>
              </a:rPr>
              <a:t>// JSX Equivalent</a:t>
            </a:r>
          </a:p>
          <a:p>
            <a:r>
              <a:rPr lang="en-US" sz="1000" b="1" dirty="0" err="1">
                <a:solidFill>
                  <a:srgbClr val="BF6426"/>
                </a:solidFill>
                <a:latin typeface="Menlo" charset="0"/>
              </a:rPr>
              <a:t>var</a:t>
            </a:r>
            <a:r>
              <a:rPr lang="en-US" sz="1000" b="1" dirty="0">
                <a:solidFill>
                  <a:srgbClr val="BF6426"/>
                </a:solidFill>
                <a:latin typeface="Menlo" charset="0"/>
              </a:rPr>
              <a:t> </a:t>
            </a:r>
            <a:r>
              <a:rPr lang="en-US" sz="1000" dirty="0">
                <a:solidFill>
                  <a:srgbClr val="99A8BA"/>
                </a:solidFill>
                <a:latin typeface="Menlo" charset="0"/>
              </a:rPr>
              <a:t>root = </a:t>
            </a:r>
            <a:r>
              <a:rPr lang="en-US" sz="1000" dirty="0">
                <a:solidFill>
                  <a:srgbClr val="E1B358"/>
                </a:solidFill>
                <a:latin typeface="Menlo" charset="0"/>
              </a:rPr>
              <a:t>&lt;div /&gt;</a:t>
            </a:r>
            <a:r>
              <a:rPr lang="en-US" sz="1000" dirty="0">
                <a:solidFill>
                  <a:srgbClr val="BF6426"/>
                </a:solidFill>
                <a:latin typeface="Menlo" charset="0"/>
              </a:rPr>
              <a:t>;</a:t>
            </a:r>
          </a:p>
          <a:p>
            <a:r>
              <a:rPr lang="en-US" sz="1000" dirty="0" err="1">
                <a:solidFill>
                  <a:srgbClr val="99A8BA"/>
                </a:solidFill>
                <a:latin typeface="Menlo" charset="0"/>
              </a:rPr>
              <a:t>ReactDOM.render</a:t>
            </a:r>
            <a:r>
              <a:rPr lang="en-US" sz="1000" dirty="0">
                <a:solidFill>
                  <a:srgbClr val="99A8BA"/>
                </a:solidFill>
                <a:latin typeface="Menlo" charset="0"/>
              </a:rPr>
              <a:t>(root</a:t>
            </a:r>
            <a:r>
              <a:rPr lang="en-US" sz="1000" dirty="0">
                <a:solidFill>
                  <a:srgbClr val="BF6426"/>
                </a:solidFill>
                <a:latin typeface="Menlo" charset="0"/>
              </a:rPr>
              <a:t>, </a:t>
            </a:r>
            <a:r>
              <a:rPr lang="en-US" sz="1000" dirty="0" err="1">
                <a:solidFill>
                  <a:srgbClr val="85609A"/>
                </a:solidFill>
                <a:latin typeface="Menlo" charset="0"/>
              </a:rPr>
              <a:t>document</a:t>
            </a:r>
            <a:r>
              <a:rPr lang="en-US" sz="1000" dirty="0" err="1">
                <a:solidFill>
                  <a:srgbClr val="99A8BA"/>
                </a:solidFill>
                <a:latin typeface="Menlo" charset="0"/>
              </a:rPr>
              <a:t>.</a:t>
            </a:r>
            <a:r>
              <a:rPr lang="en-US" sz="1000" dirty="0" err="1">
                <a:solidFill>
                  <a:srgbClr val="FEBB5B"/>
                </a:solidFill>
                <a:latin typeface="Menlo" charset="0"/>
              </a:rPr>
              <a:t>getElementById</a:t>
            </a:r>
            <a:r>
              <a:rPr lang="en-US" sz="1000" dirty="0">
                <a:solidFill>
                  <a:srgbClr val="99A8BA"/>
                </a:solidFill>
                <a:latin typeface="Menlo" charset="0"/>
              </a:rPr>
              <a:t>(</a:t>
            </a:r>
            <a:r>
              <a:rPr lang="en-US" sz="1000" dirty="0">
                <a:solidFill>
                  <a:srgbClr val="587647"/>
                </a:solidFill>
                <a:latin typeface="Menlo" charset="0"/>
              </a:rPr>
              <a:t>’app'</a:t>
            </a:r>
            <a:r>
              <a:rPr lang="en-US" sz="1000" dirty="0">
                <a:solidFill>
                  <a:srgbClr val="99A8BA"/>
                </a:solidFill>
                <a:latin typeface="Menlo" charset="0"/>
              </a:rPr>
              <a:t>))</a:t>
            </a:r>
            <a:r>
              <a:rPr lang="en-US" sz="1000" dirty="0">
                <a:solidFill>
                  <a:srgbClr val="BF6426"/>
                </a:solidFill>
                <a:latin typeface="Menlo" charset="0"/>
              </a:rPr>
              <a:t>;</a:t>
            </a:r>
          </a:p>
          <a:p>
            <a:endParaRPr lang="en-US" sz="1000" dirty="0">
              <a:solidFill>
                <a:srgbClr val="BF6426"/>
              </a:solidFill>
              <a:latin typeface="Menlo" charset="0"/>
            </a:endParaRPr>
          </a:p>
        </p:txBody>
      </p:sp>
    </p:spTree>
    <p:extLst>
      <p:ext uri="{BB962C8B-B14F-4D97-AF65-F5344CB8AC3E}">
        <p14:creationId xmlns:p14="http://schemas.microsoft.com/office/powerpoint/2010/main" val="210972710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a:t>ReactComponent</a:t>
            </a:r>
            <a:endParaRPr lang="en-US" b="1" dirty="0"/>
          </a:p>
        </p:txBody>
      </p:sp>
      <p:sp>
        <p:nvSpPr>
          <p:cNvPr id="3" name="Footer Placeholder 2"/>
          <p:cNvSpPr>
            <a:spLocks noGrp="1"/>
          </p:cNvSpPr>
          <p:nvPr>
            <p:ph type="ftr" sz="quarter" idx="11"/>
          </p:nvPr>
        </p:nvSpPr>
        <p:spPr/>
        <p:txBody>
          <a:bodyPr/>
          <a:lstStyle/>
          <a:p>
            <a:r>
              <a:rPr lang="en-US"/>
              <a:t>© 2017 Itay Kasre</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39</a:t>
            </a:fld>
            <a:endParaRPr lang="en-US" dirty="0"/>
          </a:p>
        </p:txBody>
      </p:sp>
      <p:sp>
        <p:nvSpPr>
          <p:cNvPr id="5" name="Content Placeholder 4"/>
          <p:cNvSpPr>
            <a:spLocks noGrp="1"/>
          </p:cNvSpPr>
          <p:nvPr>
            <p:ph sz="quarter" idx="1"/>
          </p:nvPr>
        </p:nvSpPr>
        <p:spPr/>
        <p:txBody>
          <a:bodyPr>
            <a:normAutofit/>
          </a:bodyPr>
          <a:lstStyle/>
          <a:p>
            <a:r>
              <a:rPr lang="en-US" sz="2400" i="1" dirty="0" err="1"/>
              <a:t>ReactComponents</a:t>
            </a:r>
            <a:r>
              <a:rPr lang="en-US" sz="2400" i="1" dirty="0"/>
              <a:t> are </a:t>
            </a:r>
            <a:r>
              <a:rPr lang="en-US" sz="2400" i="1" dirty="0" err="1"/>
              <a:t>stateful</a:t>
            </a:r>
            <a:r>
              <a:rPr lang="en-US" sz="2400" dirty="0"/>
              <a:t>.</a:t>
            </a:r>
          </a:p>
          <a:p>
            <a:r>
              <a:rPr lang="en-US" sz="2400" dirty="0" err="1"/>
              <a:t>ReactComponents</a:t>
            </a:r>
            <a:r>
              <a:rPr lang="en-US" sz="2400" dirty="0"/>
              <a:t> don’t have the access to the virtual DOM, but they can be easily converted to </a:t>
            </a:r>
            <a:r>
              <a:rPr lang="en-US" sz="2400" dirty="0" err="1"/>
              <a:t>ReactElements</a:t>
            </a:r>
            <a:r>
              <a:rPr lang="en-US" sz="2400" dirty="0"/>
              <a:t>:</a:t>
            </a:r>
          </a:p>
          <a:p>
            <a:endParaRPr lang="en-US" sz="2400" dirty="0"/>
          </a:p>
        </p:txBody>
      </p:sp>
      <p:sp>
        <p:nvSpPr>
          <p:cNvPr id="8" name="Rectangle 7"/>
          <p:cNvSpPr>
            <a:spLocks noChangeArrowheads="1"/>
          </p:cNvSpPr>
          <p:nvPr/>
        </p:nvSpPr>
        <p:spPr bwMode="auto">
          <a:xfrm>
            <a:off x="612648" y="2996952"/>
            <a:ext cx="8153400" cy="625016"/>
          </a:xfrm>
          <a:prstGeom prst="rect">
            <a:avLst/>
          </a:prstGeom>
          <a:solidFill>
            <a:schemeClr val="tx1">
              <a:lumMod val="85000"/>
              <a:lumOff val="15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noAutofit/>
          </a:bodyPr>
          <a:lstStyle/>
          <a:p>
            <a:r>
              <a:rPr lang="en-US" sz="1000" b="1" dirty="0" err="1">
                <a:solidFill>
                  <a:srgbClr val="BF6426"/>
                </a:solidFill>
                <a:latin typeface="Menlo" charset="0"/>
              </a:rPr>
              <a:t>var</a:t>
            </a:r>
            <a:r>
              <a:rPr lang="en-US" sz="1000" b="1" dirty="0">
                <a:solidFill>
                  <a:srgbClr val="BF6426"/>
                </a:solidFill>
                <a:latin typeface="Menlo" charset="0"/>
              </a:rPr>
              <a:t> </a:t>
            </a:r>
            <a:r>
              <a:rPr lang="en-US" sz="1000" dirty="0">
                <a:solidFill>
                  <a:srgbClr val="99A8BA"/>
                </a:solidFill>
                <a:latin typeface="Menlo" charset="0"/>
              </a:rPr>
              <a:t>element = </a:t>
            </a:r>
            <a:r>
              <a:rPr lang="en-US" sz="1000" dirty="0" err="1">
                <a:solidFill>
                  <a:srgbClr val="99A8BA"/>
                </a:solidFill>
                <a:latin typeface="Menlo" charset="0"/>
              </a:rPr>
              <a:t>React.</a:t>
            </a:r>
            <a:r>
              <a:rPr lang="en-US" sz="1000" dirty="0" err="1">
                <a:solidFill>
                  <a:srgbClr val="FEBB5B"/>
                </a:solidFill>
                <a:latin typeface="Menlo" charset="0"/>
              </a:rPr>
              <a:t>createElement</a:t>
            </a:r>
            <a:r>
              <a:rPr lang="en-US" sz="1000" dirty="0">
                <a:solidFill>
                  <a:srgbClr val="99A8BA"/>
                </a:solidFill>
                <a:latin typeface="Menlo" charset="0"/>
              </a:rPr>
              <a:t>(</a:t>
            </a:r>
            <a:r>
              <a:rPr lang="en-US" sz="1000" dirty="0" err="1">
                <a:solidFill>
                  <a:srgbClr val="99A8BA"/>
                </a:solidFill>
                <a:latin typeface="Menlo" charset="0"/>
              </a:rPr>
              <a:t>MyComponent</a:t>
            </a:r>
            <a:r>
              <a:rPr lang="en-US" sz="1000" dirty="0">
                <a:solidFill>
                  <a:srgbClr val="99A8BA"/>
                </a:solidFill>
                <a:latin typeface="Menlo" charset="0"/>
              </a:rPr>
              <a:t>)</a:t>
            </a:r>
            <a:r>
              <a:rPr lang="en-US" sz="1000" dirty="0">
                <a:solidFill>
                  <a:srgbClr val="BF6426"/>
                </a:solidFill>
                <a:latin typeface="Menlo" charset="0"/>
              </a:rPr>
              <a:t>;</a:t>
            </a:r>
          </a:p>
          <a:p>
            <a:r>
              <a:rPr lang="en-US" sz="1000" dirty="0">
                <a:solidFill>
                  <a:srgbClr val="6D6D6D"/>
                </a:solidFill>
                <a:latin typeface="Menlo" charset="0"/>
              </a:rPr>
              <a:t>// or equivalently, with JSX</a:t>
            </a:r>
          </a:p>
          <a:p>
            <a:r>
              <a:rPr lang="en-US" sz="1000" b="1" dirty="0" err="1">
                <a:solidFill>
                  <a:srgbClr val="BF6426"/>
                </a:solidFill>
                <a:latin typeface="Menlo" charset="0"/>
              </a:rPr>
              <a:t>var</a:t>
            </a:r>
            <a:r>
              <a:rPr lang="en-US" sz="1000" b="1" dirty="0">
                <a:solidFill>
                  <a:srgbClr val="BF6426"/>
                </a:solidFill>
                <a:latin typeface="Menlo" charset="0"/>
              </a:rPr>
              <a:t> </a:t>
            </a:r>
            <a:r>
              <a:rPr lang="en-US" sz="1000" dirty="0">
                <a:solidFill>
                  <a:srgbClr val="99A8BA"/>
                </a:solidFill>
                <a:latin typeface="Menlo" charset="0"/>
              </a:rPr>
              <a:t>element = </a:t>
            </a:r>
            <a:r>
              <a:rPr lang="en-US" sz="1000" dirty="0">
                <a:solidFill>
                  <a:srgbClr val="E1B358"/>
                </a:solidFill>
                <a:latin typeface="Menlo" charset="0"/>
              </a:rPr>
              <a:t>&lt;</a:t>
            </a:r>
            <a:r>
              <a:rPr lang="en-US" sz="1000" dirty="0" err="1">
                <a:solidFill>
                  <a:srgbClr val="E1B358"/>
                </a:solidFill>
                <a:latin typeface="Menlo" charset="0"/>
              </a:rPr>
              <a:t>MyComponent</a:t>
            </a:r>
            <a:r>
              <a:rPr lang="en-US" sz="1000" dirty="0">
                <a:solidFill>
                  <a:srgbClr val="E1B358"/>
                </a:solidFill>
                <a:latin typeface="Menlo" charset="0"/>
              </a:rPr>
              <a:t> /&gt;</a:t>
            </a:r>
            <a:r>
              <a:rPr lang="en-US" sz="1000" dirty="0">
                <a:solidFill>
                  <a:srgbClr val="BF6426"/>
                </a:solidFill>
                <a:latin typeface="Menlo" charset="0"/>
              </a:rPr>
              <a:t>;</a:t>
            </a:r>
          </a:p>
        </p:txBody>
      </p:sp>
    </p:spTree>
    <p:extLst>
      <p:ext uri="{BB962C8B-B14F-4D97-AF65-F5344CB8AC3E}">
        <p14:creationId xmlns:p14="http://schemas.microsoft.com/office/powerpoint/2010/main" val="2339108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Environment – Installing </a:t>
            </a:r>
            <a:r>
              <a:rPr lang="en-US" dirty="0" err="1"/>
              <a:t>Webpack</a:t>
            </a:r>
            <a:endParaRPr lang="en-US" dirty="0"/>
          </a:p>
        </p:txBody>
      </p:sp>
      <p:sp>
        <p:nvSpPr>
          <p:cNvPr id="3" name="Footer Placeholder 2"/>
          <p:cNvSpPr>
            <a:spLocks noGrp="1"/>
          </p:cNvSpPr>
          <p:nvPr>
            <p:ph type="ftr" sz="quarter" idx="11"/>
          </p:nvPr>
        </p:nvSpPr>
        <p:spPr/>
        <p:txBody>
          <a:bodyPr/>
          <a:lstStyle/>
          <a:p>
            <a:r>
              <a:rPr lang="en-US"/>
              <a:t>© 2017 Itay Kasre</a:t>
            </a:r>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4</a:t>
            </a:fld>
            <a:endParaRPr lang="en-US"/>
          </a:p>
        </p:txBody>
      </p:sp>
      <p:sp>
        <p:nvSpPr>
          <p:cNvPr id="5" name="Content Placeholder 4"/>
          <p:cNvSpPr>
            <a:spLocks noGrp="1"/>
          </p:cNvSpPr>
          <p:nvPr>
            <p:ph sz="quarter" idx="1"/>
          </p:nvPr>
        </p:nvSpPr>
        <p:spPr/>
        <p:txBody>
          <a:bodyPr/>
          <a:lstStyle/>
          <a:p>
            <a:r>
              <a:rPr lang="en-US" u="sng" dirty="0">
                <a:hlinkClick r:id="rId3"/>
              </a:rPr>
              <a:t>Webpack</a:t>
            </a:r>
            <a:r>
              <a:rPr lang="en-US" dirty="0"/>
              <a:t> is a module bundler which takes modules with dependencies and generates static assets by bundling them together based on some configuration.</a:t>
            </a:r>
          </a:p>
          <a:p>
            <a:r>
              <a:rPr lang="en-US" dirty="0"/>
              <a:t>The support of </a:t>
            </a:r>
            <a:r>
              <a:rPr lang="en-US" dirty="0">
                <a:hlinkClick r:id="rId4"/>
              </a:rPr>
              <a:t>loaders</a:t>
            </a:r>
            <a:r>
              <a:rPr lang="en-US" dirty="0"/>
              <a:t> in </a:t>
            </a:r>
            <a:r>
              <a:rPr lang="en-US" dirty="0">
                <a:hlinkClick r:id="rId3"/>
              </a:rPr>
              <a:t>Webpack</a:t>
            </a:r>
            <a:r>
              <a:rPr lang="en-US" dirty="0"/>
              <a:t> makes it a perfect fit for using it along with React and we will discuss it later in this post with more details.</a:t>
            </a:r>
          </a:p>
          <a:p>
            <a:r>
              <a:rPr lang="en-US" dirty="0">
                <a:hlinkClick r:id="rId3"/>
              </a:rPr>
              <a:t>Webpack</a:t>
            </a:r>
            <a:r>
              <a:rPr lang="en-US" dirty="0"/>
              <a:t> installation is done using NPM.</a:t>
            </a:r>
          </a:p>
        </p:txBody>
      </p:sp>
    </p:spTree>
    <p:extLst>
      <p:ext uri="{BB962C8B-B14F-4D97-AF65-F5344CB8AC3E}">
        <p14:creationId xmlns:p14="http://schemas.microsoft.com/office/powerpoint/2010/main" val="66420504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Reconciliation Process</a:t>
            </a:r>
            <a:endParaRPr lang="en-US" dirty="0"/>
          </a:p>
        </p:txBody>
      </p:sp>
      <p:sp>
        <p:nvSpPr>
          <p:cNvPr id="3" name="Footer Placeholder 2"/>
          <p:cNvSpPr>
            <a:spLocks noGrp="1"/>
          </p:cNvSpPr>
          <p:nvPr>
            <p:ph type="ftr" sz="quarter" idx="11"/>
          </p:nvPr>
        </p:nvSpPr>
        <p:spPr/>
        <p:txBody>
          <a:bodyPr/>
          <a:lstStyle/>
          <a:p>
            <a:r>
              <a:rPr lang="en-US"/>
              <a:t>© 2017 Itay Kasre</a:t>
            </a:r>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40</a:t>
            </a:fld>
            <a:endParaRPr lang="en-US"/>
          </a:p>
        </p:txBody>
      </p:sp>
      <p:pic>
        <p:nvPicPr>
          <p:cNvPr id="6" name="Picture 5"/>
          <p:cNvPicPr>
            <a:picLocks noChangeAspect="1"/>
          </p:cNvPicPr>
          <p:nvPr/>
        </p:nvPicPr>
        <p:blipFill rotWithShape="1">
          <a:blip r:embed="rId3"/>
          <a:srcRect t="5799" b="5797"/>
          <a:stretch/>
        </p:blipFill>
        <p:spPr>
          <a:xfrm>
            <a:off x="480015" y="1628800"/>
            <a:ext cx="8063589" cy="5008646"/>
          </a:xfrm>
          <a:prstGeom prst="rect">
            <a:avLst/>
          </a:prstGeom>
        </p:spPr>
      </p:pic>
    </p:spTree>
    <p:extLst>
      <p:ext uri="{BB962C8B-B14F-4D97-AF65-F5344CB8AC3E}">
        <p14:creationId xmlns:p14="http://schemas.microsoft.com/office/powerpoint/2010/main" val="144466597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t>The Diff Algorithm – Level by level</a:t>
            </a:r>
          </a:p>
        </p:txBody>
      </p:sp>
      <p:sp>
        <p:nvSpPr>
          <p:cNvPr id="3" name="Footer Placeholder 2"/>
          <p:cNvSpPr>
            <a:spLocks noGrp="1"/>
          </p:cNvSpPr>
          <p:nvPr>
            <p:ph type="ftr" sz="quarter" idx="11"/>
          </p:nvPr>
        </p:nvSpPr>
        <p:spPr/>
        <p:txBody>
          <a:bodyPr/>
          <a:lstStyle/>
          <a:p>
            <a:r>
              <a:rPr lang="en-US"/>
              <a:t>© 2017 Itay Kasre</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41</a:t>
            </a:fld>
            <a:endParaRPr lang="en-US" dirty="0"/>
          </a:p>
        </p:txBody>
      </p:sp>
      <p:sp>
        <p:nvSpPr>
          <p:cNvPr id="5" name="Content Placeholder 4"/>
          <p:cNvSpPr>
            <a:spLocks noGrp="1"/>
          </p:cNvSpPr>
          <p:nvPr>
            <p:ph sz="quarter" idx="1"/>
          </p:nvPr>
        </p:nvSpPr>
        <p:spPr/>
        <p:txBody>
          <a:bodyPr>
            <a:normAutofit/>
          </a:bodyPr>
          <a:lstStyle/>
          <a:p>
            <a:r>
              <a:rPr lang="en-US" sz="2400" dirty="0"/>
              <a:t>Finding the minimal number of modifications between two arbitrary trees is a O(n^3) problem. React uses simple and yet powerful heuristics to find a very good approximation in O(n).</a:t>
            </a:r>
          </a:p>
          <a:p>
            <a:r>
              <a:rPr lang="en-US" sz="2400" dirty="0"/>
              <a:t>React reconcile trees level by level. This drastically reduces the complexity and isn’t a big loss as it is very rare in web applications to have a component being moved to a different level in the tree. They usually only move laterally among children.</a:t>
            </a:r>
          </a:p>
        </p:txBody>
      </p:sp>
      <p:pic>
        <p:nvPicPr>
          <p:cNvPr id="6" name="Picture 5"/>
          <p:cNvPicPr>
            <a:picLocks noChangeAspect="1"/>
          </p:cNvPicPr>
          <p:nvPr/>
        </p:nvPicPr>
        <p:blipFill>
          <a:blip r:embed="rId2"/>
          <a:stretch>
            <a:fillRect/>
          </a:stretch>
        </p:blipFill>
        <p:spPr>
          <a:xfrm>
            <a:off x="2411760" y="4437112"/>
            <a:ext cx="4092515" cy="2160240"/>
          </a:xfrm>
          <a:prstGeom prst="rect">
            <a:avLst/>
          </a:prstGeom>
        </p:spPr>
      </p:pic>
    </p:spTree>
    <p:extLst>
      <p:ext uri="{BB962C8B-B14F-4D97-AF65-F5344CB8AC3E}">
        <p14:creationId xmlns:p14="http://schemas.microsoft.com/office/powerpoint/2010/main" val="205555137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The Diff Algorithm – List</a:t>
            </a:r>
          </a:p>
        </p:txBody>
      </p:sp>
      <p:sp>
        <p:nvSpPr>
          <p:cNvPr id="3" name="Footer Placeholder 2"/>
          <p:cNvSpPr>
            <a:spLocks noGrp="1"/>
          </p:cNvSpPr>
          <p:nvPr>
            <p:ph type="ftr" sz="quarter" idx="11"/>
          </p:nvPr>
        </p:nvSpPr>
        <p:spPr/>
        <p:txBody>
          <a:bodyPr/>
          <a:lstStyle/>
          <a:p>
            <a:r>
              <a:rPr lang="en-US"/>
              <a:t>© 2017 Itay Kasre</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42</a:t>
            </a:fld>
            <a:endParaRPr lang="en-US" dirty="0"/>
          </a:p>
        </p:txBody>
      </p:sp>
      <p:sp>
        <p:nvSpPr>
          <p:cNvPr id="5" name="Content Placeholder 4"/>
          <p:cNvSpPr>
            <a:spLocks noGrp="1"/>
          </p:cNvSpPr>
          <p:nvPr>
            <p:ph sz="quarter" idx="1"/>
          </p:nvPr>
        </p:nvSpPr>
        <p:spPr/>
        <p:txBody>
          <a:bodyPr>
            <a:normAutofit/>
          </a:bodyPr>
          <a:lstStyle/>
          <a:p>
            <a:r>
              <a:rPr lang="en-US" sz="2400" dirty="0"/>
              <a:t>Let say that we have a component that on one iteration renders 5 components and the next inserts a new component in the middle of the list. This would be really hard with just this information to know how to do the mapping between the two lists of components. By default, React associates the first component of the previous list with the first component of the next list, etc. You can provide a key attribute in order to help React figure out the mapping. In practice, this is usually easy to find out a unique key among the children.</a:t>
            </a:r>
          </a:p>
        </p:txBody>
      </p:sp>
      <p:pic>
        <p:nvPicPr>
          <p:cNvPr id="7" name="Picture 6"/>
          <p:cNvPicPr>
            <a:picLocks noChangeAspect="1"/>
          </p:cNvPicPr>
          <p:nvPr/>
        </p:nvPicPr>
        <p:blipFill>
          <a:blip r:embed="rId2"/>
          <a:stretch>
            <a:fillRect/>
          </a:stretch>
        </p:blipFill>
        <p:spPr>
          <a:xfrm>
            <a:off x="2411760" y="5157192"/>
            <a:ext cx="4122031" cy="1185540"/>
          </a:xfrm>
          <a:prstGeom prst="rect">
            <a:avLst/>
          </a:prstGeom>
        </p:spPr>
      </p:pic>
    </p:spTree>
    <p:extLst>
      <p:ext uri="{BB962C8B-B14F-4D97-AF65-F5344CB8AC3E}">
        <p14:creationId xmlns:p14="http://schemas.microsoft.com/office/powerpoint/2010/main" val="108249672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The Diff Algorithm – Components</a:t>
            </a:r>
          </a:p>
        </p:txBody>
      </p:sp>
      <p:sp>
        <p:nvSpPr>
          <p:cNvPr id="3" name="Footer Placeholder 2"/>
          <p:cNvSpPr>
            <a:spLocks noGrp="1"/>
          </p:cNvSpPr>
          <p:nvPr>
            <p:ph type="ftr" sz="quarter" idx="11"/>
          </p:nvPr>
        </p:nvSpPr>
        <p:spPr/>
        <p:txBody>
          <a:bodyPr/>
          <a:lstStyle/>
          <a:p>
            <a:r>
              <a:rPr lang="en-US"/>
              <a:t>© 2017 Itay Kasre</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43</a:t>
            </a:fld>
            <a:endParaRPr lang="en-US" dirty="0"/>
          </a:p>
        </p:txBody>
      </p:sp>
      <p:sp>
        <p:nvSpPr>
          <p:cNvPr id="5" name="Content Placeholder 4"/>
          <p:cNvSpPr>
            <a:spLocks noGrp="1"/>
          </p:cNvSpPr>
          <p:nvPr>
            <p:ph sz="quarter" idx="1"/>
          </p:nvPr>
        </p:nvSpPr>
        <p:spPr/>
        <p:txBody>
          <a:bodyPr>
            <a:normAutofit/>
          </a:bodyPr>
          <a:lstStyle/>
          <a:p>
            <a:r>
              <a:rPr lang="en-US" sz="2400" dirty="0"/>
              <a:t>A React app is usually composed of many user defined components that eventually turns into a tree composed mainly of </a:t>
            </a:r>
            <a:r>
              <a:rPr lang="en-US" sz="2400" dirty="0" err="1"/>
              <a:t>divs.</a:t>
            </a:r>
            <a:r>
              <a:rPr lang="en-US" sz="2400" dirty="0"/>
              <a:t> This additional information is being taken into account by the diff algorithm as React will match only components with the same class. For example, if a &lt;div&gt; is replaced by an &lt;</a:t>
            </a:r>
            <a:r>
              <a:rPr lang="en-US" sz="2400" dirty="0" err="1"/>
              <a:t>fooBlock</a:t>
            </a:r>
            <a:r>
              <a:rPr lang="en-US" sz="2400" dirty="0"/>
              <a:t>&gt;, React will remove the div and create a foo block. We don’t need to spend precious time trying to match two components that are unlikely to have any resemblance.</a:t>
            </a:r>
          </a:p>
        </p:txBody>
      </p:sp>
      <p:pic>
        <p:nvPicPr>
          <p:cNvPr id="6" name="Picture 5"/>
          <p:cNvPicPr>
            <a:picLocks noChangeAspect="1"/>
          </p:cNvPicPr>
          <p:nvPr/>
        </p:nvPicPr>
        <p:blipFill>
          <a:blip r:embed="rId2"/>
          <a:stretch>
            <a:fillRect/>
          </a:stretch>
        </p:blipFill>
        <p:spPr>
          <a:xfrm>
            <a:off x="2555776" y="5013176"/>
            <a:ext cx="3816424" cy="1290367"/>
          </a:xfrm>
          <a:prstGeom prst="rect">
            <a:avLst/>
          </a:prstGeom>
        </p:spPr>
      </p:pic>
    </p:spTree>
    <p:extLst>
      <p:ext uri="{BB962C8B-B14F-4D97-AF65-F5344CB8AC3E}">
        <p14:creationId xmlns:p14="http://schemas.microsoft.com/office/powerpoint/2010/main" val="4094927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Reconcile - Event Delegation</a:t>
            </a:r>
          </a:p>
        </p:txBody>
      </p:sp>
      <p:sp>
        <p:nvSpPr>
          <p:cNvPr id="3" name="Footer Placeholder 2"/>
          <p:cNvSpPr>
            <a:spLocks noGrp="1"/>
          </p:cNvSpPr>
          <p:nvPr>
            <p:ph type="ftr" sz="quarter" idx="11"/>
          </p:nvPr>
        </p:nvSpPr>
        <p:spPr/>
        <p:txBody>
          <a:bodyPr/>
          <a:lstStyle/>
          <a:p>
            <a:r>
              <a:rPr lang="en-US"/>
              <a:t>© 2017 Itay Kasre</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44</a:t>
            </a:fld>
            <a:endParaRPr lang="en-US" dirty="0"/>
          </a:p>
        </p:txBody>
      </p:sp>
      <p:sp>
        <p:nvSpPr>
          <p:cNvPr id="5" name="Content Placeholder 4"/>
          <p:cNvSpPr>
            <a:spLocks noGrp="1"/>
          </p:cNvSpPr>
          <p:nvPr>
            <p:ph sz="quarter" idx="1"/>
          </p:nvPr>
        </p:nvSpPr>
        <p:spPr/>
        <p:txBody>
          <a:bodyPr>
            <a:normAutofit fontScale="92500" lnSpcReduction="10000"/>
          </a:bodyPr>
          <a:lstStyle/>
          <a:p>
            <a:r>
              <a:rPr lang="en-US" sz="2400" dirty="0"/>
              <a:t>Attaching event listeners to DOM nodes is painfully slow and memory-consuming. Instead, React implements a popular technique called “event delegation”. React goes even further and re-implements a W3C compliant event system. </a:t>
            </a:r>
          </a:p>
          <a:p>
            <a:r>
              <a:rPr lang="en-US" sz="2400" dirty="0"/>
              <a:t>it’s implemented as follows: A single event listener is attached to the root of the document. When an event is fired, the browser gives us the target DOM node. In order to propagate the event through the DOM hierarchy, React doesn’t iterate on the virtual DOM hierarchy. Instead, we use the fact that every React component has a unique id that encodes the hierarchy. We can use simple string manipulation to get the id of all the parents. By storing the event listeners in a hash map, we found that it performed better than attaching them to the virtual DOM.</a:t>
            </a:r>
          </a:p>
        </p:txBody>
      </p:sp>
    </p:spTree>
    <p:extLst>
      <p:ext uri="{BB962C8B-B14F-4D97-AF65-F5344CB8AC3E}">
        <p14:creationId xmlns:p14="http://schemas.microsoft.com/office/powerpoint/2010/main" val="103961385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Reconcile - Rendering</a:t>
            </a:r>
          </a:p>
        </p:txBody>
      </p:sp>
      <p:sp>
        <p:nvSpPr>
          <p:cNvPr id="3" name="Footer Placeholder 2"/>
          <p:cNvSpPr>
            <a:spLocks noGrp="1"/>
          </p:cNvSpPr>
          <p:nvPr>
            <p:ph type="ftr" sz="quarter" idx="11"/>
          </p:nvPr>
        </p:nvSpPr>
        <p:spPr/>
        <p:txBody>
          <a:bodyPr/>
          <a:lstStyle/>
          <a:p>
            <a:r>
              <a:rPr lang="en-US"/>
              <a:t>© 2017 Itay Kasre</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45</a:t>
            </a:fld>
            <a:endParaRPr lang="en-US" dirty="0"/>
          </a:p>
        </p:txBody>
      </p:sp>
      <p:sp>
        <p:nvSpPr>
          <p:cNvPr id="5" name="Content Placeholder 4"/>
          <p:cNvSpPr>
            <a:spLocks noGrp="1"/>
          </p:cNvSpPr>
          <p:nvPr>
            <p:ph sz="quarter" idx="1"/>
          </p:nvPr>
        </p:nvSpPr>
        <p:spPr/>
        <p:txBody>
          <a:bodyPr>
            <a:normAutofit/>
          </a:bodyPr>
          <a:lstStyle/>
          <a:p>
            <a:r>
              <a:rPr lang="en-US" sz="2000" dirty="0"/>
              <a:t>Whenever you set a state on a component, React will mark it as dirty. At the end of the event loop, React looks at all the dirty components and re-renders them. This batching means that during an event loop, there is exactly one time when the DOM is being updated. This property is key to building a performant app and yet is extremely difficult to obtain using commonly written JavaScript. In a React application, you get it by default.</a:t>
            </a:r>
          </a:p>
        </p:txBody>
      </p:sp>
      <p:pic>
        <p:nvPicPr>
          <p:cNvPr id="6" name="Picture 5"/>
          <p:cNvPicPr>
            <a:picLocks noChangeAspect="1"/>
          </p:cNvPicPr>
          <p:nvPr/>
        </p:nvPicPr>
        <p:blipFill>
          <a:blip r:embed="rId2"/>
          <a:stretch>
            <a:fillRect/>
          </a:stretch>
        </p:blipFill>
        <p:spPr>
          <a:xfrm>
            <a:off x="2232282" y="3843415"/>
            <a:ext cx="4283934" cy="2252585"/>
          </a:xfrm>
          <a:prstGeom prst="rect">
            <a:avLst/>
          </a:prstGeom>
        </p:spPr>
      </p:pic>
    </p:spTree>
    <p:extLst>
      <p:ext uri="{BB962C8B-B14F-4D97-AF65-F5344CB8AC3E}">
        <p14:creationId xmlns:p14="http://schemas.microsoft.com/office/powerpoint/2010/main" val="86302495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Reconcile - Sub-tree Rendering</a:t>
            </a:r>
          </a:p>
        </p:txBody>
      </p:sp>
      <p:sp>
        <p:nvSpPr>
          <p:cNvPr id="3" name="Footer Placeholder 2"/>
          <p:cNvSpPr>
            <a:spLocks noGrp="1"/>
          </p:cNvSpPr>
          <p:nvPr>
            <p:ph type="ftr" sz="quarter" idx="11"/>
          </p:nvPr>
        </p:nvSpPr>
        <p:spPr/>
        <p:txBody>
          <a:bodyPr/>
          <a:lstStyle/>
          <a:p>
            <a:r>
              <a:rPr lang="en-US"/>
              <a:t>© 2017 Itay Kasre</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46</a:t>
            </a:fld>
            <a:endParaRPr lang="en-US" dirty="0"/>
          </a:p>
        </p:txBody>
      </p:sp>
      <p:sp>
        <p:nvSpPr>
          <p:cNvPr id="5" name="Content Placeholder 4"/>
          <p:cNvSpPr>
            <a:spLocks noGrp="1"/>
          </p:cNvSpPr>
          <p:nvPr>
            <p:ph sz="quarter" idx="1"/>
          </p:nvPr>
        </p:nvSpPr>
        <p:spPr/>
        <p:txBody>
          <a:bodyPr>
            <a:normAutofit/>
          </a:bodyPr>
          <a:lstStyle/>
          <a:p>
            <a:r>
              <a:rPr lang="en-US" sz="2000" dirty="0"/>
              <a:t>When </a:t>
            </a:r>
            <a:r>
              <a:rPr lang="en-US" sz="2000" dirty="0" err="1"/>
              <a:t>setState</a:t>
            </a:r>
            <a:r>
              <a:rPr lang="en-US" sz="2000" dirty="0"/>
              <a:t> function is called, the component rebuilds the virtual DOM for its children. If you call </a:t>
            </a:r>
            <a:r>
              <a:rPr lang="en-US" sz="2000" dirty="0" err="1"/>
              <a:t>setState</a:t>
            </a:r>
            <a:r>
              <a:rPr lang="en-US" sz="2000" dirty="0"/>
              <a:t> on the root element, then the entire React app is re-rendered. All the components, even if they didn’t change, will have their render method called. This may sound scary and inefficient but in practice, this works fine because we’re not touching the actual DOM.</a:t>
            </a:r>
          </a:p>
        </p:txBody>
      </p:sp>
      <p:pic>
        <p:nvPicPr>
          <p:cNvPr id="7" name="Picture 6"/>
          <p:cNvPicPr>
            <a:picLocks noChangeAspect="1"/>
          </p:cNvPicPr>
          <p:nvPr/>
        </p:nvPicPr>
        <p:blipFill>
          <a:blip r:embed="rId2"/>
          <a:stretch>
            <a:fillRect/>
          </a:stretch>
        </p:blipFill>
        <p:spPr>
          <a:xfrm>
            <a:off x="2123728" y="3687438"/>
            <a:ext cx="4480955" cy="2376264"/>
          </a:xfrm>
          <a:prstGeom prst="rect">
            <a:avLst/>
          </a:prstGeom>
        </p:spPr>
      </p:pic>
    </p:spTree>
    <p:extLst>
      <p:ext uri="{BB962C8B-B14F-4D97-AF65-F5344CB8AC3E}">
        <p14:creationId xmlns:p14="http://schemas.microsoft.com/office/powerpoint/2010/main" val="75591726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algn="r"/>
            <a:r>
              <a:rPr lang="en-US" sz="3800" b="1" dirty="0"/>
              <a:t>Reconcile - Selective Sub-tree Rendering</a:t>
            </a:r>
          </a:p>
        </p:txBody>
      </p:sp>
      <p:sp>
        <p:nvSpPr>
          <p:cNvPr id="3" name="Footer Placeholder 2"/>
          <p:cNvSpPr>
            <a:spLocks noGrp="1"/>
          </p:cNvSpPr>
          <p:nvPr>
            <p:ph type="ftr" sz="quarter" idx="11"/>
          </p:nvPr>
        </p:nvSpPr>
        <p:spPr/>
        <p:txBody>
          <a:bodyPr/>
          <a:lstStyle/>
          <a:p>
            <a:r>
              <a:rPr lang="en-US"/>
              <a:t>© 2017 Itay Kasre</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47</a:t>
            </a:fld>
            <a:endParaRPr lang="en-US" dirty="0"/>
          </a:p>
        </p:txBody>
      </p:sp>
      <p:sp>
        <p:nvSpPr>
          <p:cNvPr id="5" name="Content Placeholder 4"/>
          <p:cNvSpPr>
            <a:spLocks noGrp="1"/>
          </p:cNvSpPr>
          <p:nvPr>
            <p:ph sz="quarter" idx="1"/>
          </p:nvPr>
        </p:nvSpPr>
        <p:spPr/>
        <p:txBody>
          <a:bodyPr>
            <a:normAutofit/>
          </a:bodyPr>
          <a:lstStyle/>
          <a:p>
            <a:r>
              <a:rPr lang="en-US" sz="2000" dirty="0"/>
              <a:t>It is possible to prevent some sub-trees to re-render. If you implement the </a:t>
            </a:r>
            <a:r>
              <a:rPr lang="en-US" sz="2000" dirty="0" err="1"/>
              <a:t>shouldComponentUpdate</a:t>
            </a:r>
            <a:r>
              <a:rPr lang="en-US" sz="2000" dirty="0"/>
              <a:t>(</a:t>
            </a:r>
            <a:r>
              <a:rPr lang="en-US" sz="2000" dirty="0" err="1"/>
              <a:t>nextProps</a:t>
            </a:r>
            <a:r>
              <a:rPr lang="en-US" sz="2000" dirty="0"/>
              <a:t>, </a:t>
            </a:r>
            <a:r>
              <a:rPr lang="en-US" sz="2000" dirty="0" err="1"/>
              <a:t>nextState</a:t>
            </a:r>
            <a:r>
              <a:rPr lang="en-US" sz="2000" dirty="0"/>
              <a:t>) method on a component.</a:t>
            </a:r>
          </a:p>
          <a:p>
            <a:r>
              <a:rPr lang="en-US" sz="2000" dirty="0"/>
              <a:t>Keep in mind that this function is going to be called all the time, so you want to make sure that it takes less time to compute than heuristic than the time it would have taken to render the component, even if re-rendering was not strictly needed.</a:t>
            </a:r>
          </a:p>
        </p:txBody>
      </p:sp>
      <p:pic>
        <p:nvPicPr>
          <p:cNvPr id="6" name="Picture 5"/>
          <p:cNvPicPr>
            <a:picLocks noChangeAspect="1"/>
          </p:cNvPicPr>
          <p:nvPr/>
        </p:nvPicPr>
        <p:blipFill>
          <a:blip r:embed="rId2"/>
          <a:stretch>
            <a:fillRect/>
          </a:stretch>
        </p:blipFill>
        <p:spPr>
          <a:xfrm>
            <a:off x="2339752" y="4132064"/>
            <a:ext cx="4157865" cy="2105248"/>
          </a:xfrm>
          <a:prstGeom prst="rect">
            <a:avLst/>
          </a:prstGeom>
        </p:spPr>
      </p:pic>
    </p:spTree>
    <p:extLst>
      <p:ext uri="{BB962C8B-B14F-4D97-AF65-F5344CB8AC3E}">
        <p14:creationId xmlns:p14="http://schemas.microsoft.com/office/powerpoint/2010/main" val="18826762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Conclusion</a:t>
            </a:r>
          </a:p>
        </p:txBody>
      </p:sp>
      <p:sp>
        <p:nvSpPr>
          <p:cNvPr id="3" name="Footer Placeholder 2"/>
          <p:cNvSpPr>
            <a:spLocks noGrp="1"/>
          </p:cNvSpPr>
          <p:nvPr>
            <p:ph type="ftr" sz="quarter" idx="11"/>
          </p:nvPr>
        </p:nvSpPr>
        <p:spPr/>
        <p:txBody>
          <a:bodyPr/>
          <a:lstStyle/>
          <a:p>
            <a:r>
              <a:rPr lang="en-US"/>
              <a:t>© 2017 Itay Kasre</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48</a:t>
            </a:fld>
            <a:endParaRPr lang="en-US" dirty="0"/>
          </a:p>
        </p:txBody>
      </p:sp>
      <p:sp>
        <p:nvSpPr>
          <p:cNvPr id="5" name="Content Placeholder 4"/>
          <p:cNvSpPr>
            <a:spLocks noGrp="1"/>
          </p:cNvSpPr>
          <p:nvPr>
            <p:ph sz="quarter" idx="1"/>
          </p:nvPr>
        </p:nvSpPr>
        <p:spPr/>
        <p:txBody>
          <a:bodyPr>
            <a:normAutofit/>
          </a:bodyPr>
          <a:lstStyle/>
          <a:p>
            <a:r>
              <a:rPr lang="en-US" sz="2400" dirty="0"/>
              <a:t>The techniques that make React fast are not new.</a:t>
            </a:r>
          </a:p>
          <a:p>
            <a:r>
              <a:rPr lang="en-US" sz="2400" dirty="0"/>
              <a:t>We want to make as little changes to the “real” DOM.</a:t>
            </a:r>
          </a:p>
          <a:p>
            <a:r>
              <a:rPr lang="en-US" sz="2400" dirty="0"/>
              <a:t>In practice, DOM optimizations are very hard to implement in regular JavaScript code. React gives you the optimizations ”On the house”.</a:t>
            </a:r>
          </a:p>
          <a:p>
            <a:r>
              <a:rPr lang="en-US" sz="2400" dirty="0"/>
              <a:t>Simple performance cost model: every </a:t>
            </a:r>
            <a:r>
              <a:rPr lang="en-US" sz="2400" dirty="0" err="1"/>
              <a:t>setState</a:t>
            </a:r>
            <a:r>
              <a:rPr lang="en-US" sz="2400" dirty="0"/>
              <a:t> re-renders the whole sub-tree. If you want to squeeze out performance, call </a:t>
            </a:r>
            <a:r>
              <a:rPr lang="en-US" sz="2400" dirty="0" err="1"/>
              <a:t>setState</a:t>
            </a:r>
            <a:r>
              <a:rPr lang="en-US" sz="2400" dirty="0"/>
              <a:t> as low as possible and use </a:t>
            </a:r>
            <a:r>
              <a:rPr lang="en-US" sz="2400" dirty="0" err="1"/>
              <a:t>shouldComponentUpdate</a:t>
            </a:r>
            <a:r>
              <a:rPr lang="en-US" sz="2400" dirty="0"/>
              <a:t> to prevent re-rendering an large sub-tree.</a:t>
            </a:r>
          </a:p>
        </p:txBody>
      </p:sp>
    </p:spTree>
    <p:extLst>
      <p:ext uri="{BB962C8B-B14F-4D97-AF65-F5344CB8AC3E}">
        <p14:creationId xmlns:p14="http://schemas.microsoft.com/office/powerpoint/2010/main" val="9705445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Environment – Installing </a:t>
            </a:r>
            <a:r>
              <a:rPr lang="en-US" dirty="0" err="1"/>
              <a:t>Webpack</a:t>
            </a:r>
            <a:endParaRPr lang="en-US" dirty="0"/>
          </a:p>
        </p:txBody>
      </p:sp>
      <p:sp>
        <p:nvSpPr>
          <p:cNvPr id="3" name="Footer Placeholder 2"/>
          <p:cNvSpPr>
            <a:spLocks noGrp="1"/>
          </p:cNvSpPr>
          <p:nvPr>
            <p:ph type="ftr" sz="quarter" idx="11"/>
          </p:nvPr>
        </p:nvSpPr>
        <p:spPr/>
        <p:txBody>
          <a:bodyPr/>
          <a:lstStyle/>
          <a:p>
            <a:r>
              <a:rPr lang="en-US" dirty="0"/>
              <a:t>© 2017 Itay Kasre</a:t>
            </a:r>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5</a:t>
            </a:fld>
            <a:endParaRPr lang="en-US"/>
          </a:p>
        </p:txBody>
      </p:sp>
      <p:sp>
        <p:nvSpPr>
          <p:cNvPr id="5" name="Content Placeholder 4"/>
          <p:cNvSpPr>
            <a:spLocks noGrp="1"/>
          </p:cNvSpPr>
          <p:nvPr>
            <p:ph sz="quarter" idx="1"/>
          </p:nvPr>
        </p:nvSpPr>
        <p:spPr/>
        <p:txBody>
          <a:bodyPr/>
          <a:lstStyle/>
          <a:p>
            <a:r>
              <a:rPr lang="en-US" dirty="0"/>
              <a:t>Let’s start by initiating an </a:t>
            </a:r>
            <a:r>
              <a:rPr lang="en-US" dirty="0" err="1"/>
              <a:t>npm</a:t>
            </a:r>
            <a:r>
              <a:rPr lang="en-US" dirty="0"/>
              <a:t> environment:</a:t>
            </a:r>
          </a:p>
          <a:p>
            <a:endParaRPr lang="en-US" dirty="0"/>
          </a:p>
          <a:p>
            <a:r>
              <a:rPr lang="en-US" dirty="0"/>
              <a:t>Install required </a:t>
            </a:r>
            <a:r>
              <a:rPr lang="en-US" dirty="0" err="1"/>
              <a:t>webpack</a:t>
            </a:r>
            <a:r>
              <a:rPr lang="en-US" dirty="0"/>
              <a:t> using </a:t>
            </a:r>
            <a:r>
              <a:rPr lang="en-US" dirty="0" err="1"/>
              <a:t>npm</a:t>
            </a:r>
            <a:r>
              <a:rPr lang="en-US" dirty="0"/>
              <a:t>:</a:t>
            </a:r>
          </a:p>
          <a:p>
            <a:endParaRPr lang="en-US" dirty="0"/>
          </a:p>
          <a:p>
            <a:r>
              <a:rPr lang="en-US" dirty="0"/>
              <a:t>Now we have the required modules to create a working </a:t>
            </a:r>
            <a:r>
              <a:rPr lang="en-US" dirty="0" err="1"/>
              <a:t>webpack</a:t>
            </a:r>
            <a:r>
              <a:rPr lang="en-US" dirty="0"/>
              <a:t> bundler for a React environment.</a:t>
            </a:r>
          </a:p>
          <a:p>
            <a:r>
              <a:rPr lang="en-US" dirty="0"/>
              <a:t>But, how do the pieces glue together? Check out the next few slides for the answer!</a:t>
            </a:r>
          </a:p>
          <a:p>
            <a:endParaRPr lang="en-US" dirty="0"/>
          </a:p>
        </p:txBody>
      </p:sp>
      <p:sp>
        <p:nvSpPr>
          <p:cNvPr id="14" name="Rectangle 13"/>
          <p:cNvSpPr>
            <a:spLocks noChangeArrowheads="1"/>
          </p:cNvSpPr>
          <p:nvPr/>
        </p:nvSpPr>
        <p:spPr bwMode="auto">
          <a:xfrm>
            <a:off x="612648" y="2297772"/>
            <a:ext cx="8153400" cy="267132"/>
          </a:xfrm>
          <a:prstGeom prst="rect">
            <a:avLst/>
          </a:prstGeom>
          <a:solidFill>
            <a:schemeClr val="tx1">
              <a:lumMod val="85000"/>
              <a:lumOff val="15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noAutofit/>
          </a:bodyPr>
          <a:lstStyle/>
          <a:p>
            <a:r>
              <a:rPr lang="en-US" sz="1000" dirty="0" err="1">
                <a:solidFill>
                  <a:srgbClr val="99A8BA"/>
                </a:solidFill>
                <a:latin typeface="Menlo" charset="0"/>
              </a:rPr>
              <a:t>npm</a:t>
            </a:r>
            <a:r>
              <a:rPr lang="en-US" sz="1000" dirty="0">
                <a:solidFill>
                  <a:srgbClr val="99A8BA"/>
                </a:solidFill>
                <a:latin typeface="Menlo" charset="0"/>
              </a:rPr>
              <a:t> </a:t>
            </a:r>
            <a:r>
              <a:rPr lang="en-US" sz="1000" dirty="0" err="1">
                <a:solidFill>
                  <a:srgbClr val="99A8BA"/>
                </a:solidFill>
                <a:latin typeface="Menlo" charset="0"/>
              </a:rPr>
              <a:t>init</a:t>
            </a:r>
            <a:endParaRPr lang="en-US" sz="1000" dirty="0">
              <a:solidFill>
                <a:srgbClr val="BF6426"/>
              </a:solidFill>
              <a:latin typeface="Menlo" charset="0"/>
            </a:endParaRPr>
          </a:p>
        </p:txBody>
      </p:sp>
      <p:sp>
        <p:nvSpPr>
          <p:cNvPr id="15" name="Rectangle 14"/>
          <p:cNvSpPr>
            <a:spLocks noChangeArrowheads="1"/>
          </p:cNvSpPr>
          <p:nvPr/>
        </p:nvSpPr>
        <p:spPr bwMode="auto">
          <a:xfrm>
            <a:off x="612648" y="3356992"/>
            <a:ext cx="8153400" cy="267132"/>
          </a:xfrm>
          <a:prstGeom prst="rect">
            <a:avLst/>
          </a:prstGeom>
          <a:solidFill>
            <a:schemeClr val="tx1">
              <a:lumMod val="85000"/>
              <a:lumOff val="15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noAutofit/>
          </a:bodyPr>
          <a:lstStyle/>
          <a:p>
            <a:r>
              <a:rPr lang="en-US" sz="1000" dirty="0" err="1">
                <a:solidFill>
                  <a:srgbClr val="99A8BA"/>
                </a:solidFill>
                <a:latin typeface="Menlo" charset="0"/>
              </a:rPr>
              <a:t>npm</a:t>
            </a:r>
            <a:r>
              <a:rPr lang="en-US" sz="1000" dirty="0">
                <a:solidFill>
                  <a:srgbClr val="99A8BA"/>
                </a:solidFill>
                <a:latin typeface="Menlo" charset="0"/>
              </a:rPr>
              <a:t> install </a:t>
            </a:r>
            <a:r>
              <a:rPr lang="en-US" sz="1000" dirty="0" err="1">
                <a:solidFill>
                  <a:srgbClr val="99A8BA"/>
                </a:solidFill>
                <a:latin typeface="Menlo" charset="0"/>
              </a:rPr>
              <a:t>webpack</a:t>
            </a:r>
            <a:r>
              <a:rPr lang="en-US" sz="1000" dirty="0">
                <a:solidFill>
                  <a:srgbClr val="99A8BA"/>
                </a:solidFill>
                <a:latin typeface="Menlo" charset="0"/>
              </a:rPr>
              <a:t> babel-loader babel-preset-es2015 babel-preset-react --save</a:t>
            </a:r>
          </a:p>
        </p:txBody>
      </p:sp>
    </p:spTree>
    <p:extLst>
      <p:ext uri="{BB962C8B-B14F-4D97-AF65-F5344CB8AC3E}">
        <p14:creationId xmlns:p14="http://schemas.microsoft.com/office/powerpoint/2010/main" val="7713313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Environment – Installing </a:t>
            </a:r>
            <a:r>
              <a:rPr lang="en-US" dirty="0" err="1"/>
              <a:t>Webpack</a:t>
            </a:r>
            <a:endParaRPr lang="en-US" dirty="0"/>
          </a:p>
        </p:txBody>
      </p:sp>
      <p:sp>
        <p:nvSpPr>
          <p:cNvPr id="3" name="Footer Placeholder 2"/>
          <p:cNvSpPr>
            <a:spLocks noGrp="1"/>
          </p:cNvSpPr>
          <p:nvPr>
            <p:ph type="ftr" sz="quarter" idx="11"/>
          </p:nvPr>
        </p:nvSpPr>
        <p:spPr/>
        <p:txBody>
          <a:bodyPr/>
          <a:lstStyle/>
          <a:p>
            <a:r>
              <a:rPr lang="en-US"/>
              <a:t>© 2017 Itay Kasre</a:t>
            </a:r>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6</a:t>
            </a:fld>
            <a:endParaRPr lang="en-US"/>
          </a:p>
        </p:txBody>
      </p:sp>
      <p:sp>
        <p:nvSpPr>
          <p:cNvPr id="5" name="Content Placeholder 4"/>
          <p:cNvSpPr>
            <a:spLocks noGrp="1"/>
          </p:cNvSpPr>
          <p:nvPr>
            <p:ph sz="quarter" idx="1"/>
          </p:nvPr>
        </p:nvSpPr>
        <p:spPr>
          <a:xfrm>
            <a:off x="612648" y="1597496"/>
            <a:ext cx="8153400" cy="4495800"/>
          </a:xfrm>
        </p:spPr>
        <p:txBody>
          <a:bodyPr/>
          <a:lstStyle/>
          <a:p>
            <a:r>
              <a:rPr lang="en-US" dirty="0" err="1"/>
              <a:t>Webpack</a:t>
            </a:r>
            <a:r>
              <a:rPr lang="en-US" dirty="0"/>
              <a:t> requires a </a:t>
            </a:r>
            <a:r>
              <a:rPr lang="en-US" dirty="0" err="1"/>
              <a:t>config</a:t>
            </a:r>
            <a:r>
              <a:rPr lang="en-US" dirty="0"/>
              <a:t> file to be present in the root folder of your project run:</a:t>
            </a:r>
          </a:p>
        </p:txBody>
      </p:sp>
      <p:sp>
        <p:nvSpPr>
          <p:cNvPr id="7" name="Rectangle 6"/>
          <p:cNvSpPr>
            <a:spLocks noChangeArrowheads="1"/>
          </p:cNvSpPr>
          <p:nvPr/>
        </p:nvSpPr>
        <p:spPr bwMode="auto">
          <a:xfrm>
            <a:off x="612648" y="2585804"/>
            <a:ext cx="8153400" cy="3885788"/>
          </a:xfrm>
          <a:prstGeom prst="rect">
            <a:avLst/>
          </a:prstGeom>
          <a:solidFill>
            <a:schemeClr val="tx1">
              <a:lumMod val="85000"/>
              <a:lumOff val="15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noAutofit/>
          </a:bodyPr>
          <a:lstStyle/>
          <a:p>
            <a:r>
              <a:rPr lang="en-US" sz="1000" b="1" dirty="0" err="1">
                <a:solidFill>
                  <a:srgbClr val="BF6426"/>
                </a:solidFill>
                <a:latin typeface="Menlo" charset="0"/>
              </a:rPr>
              <a:t>var</a:t>
            </a:r>
            <a:r>
              <a:rPr lang="en-US" sz="1000" b="1" dirty="0">
                <a:solidFill>
                  <a:srgbClr val="BF6426"/>
                </a:solidFill>
                <a:latin typeface="Menlo" charset="0"/>
              </a:rPr>
              <a:t> </a:t>
            </a:r>
            <a:r>
              <a:rPr lang="en-US" sz="1000" dirty="0" err="1">
                <a:solidFill>
                  <a:srgbClr val="99A8BA"/>
                </a:solidFill>
                <a:latin typeface="Menlo" charset="0"/>
              </a:rPr>
              <a:t>webpack</a:t>
            </a:r>
            <a:r>
              <a:rPr lang="en-US" sz="1000" dirty="0">
                <a:solidFill>
                  <a:srgbClr val="99A8BA"/>
                </a:solidFill>
                <a:latin typeface="Menlo" charset="0"/>
              </a:rPr>
              <a:t> = require(</a:t>
            </a:r>
            <a:r>
              <a:rPr lang="en-US" sz="1000" dirty="0">
                <a:solidFill>
                  <a:srgbClr val="587647"/>
                </a:solidFill>
                <a:latin typeface="Menlo" charset="0"/>
              </a:rPr>
              <a:t>'</a:t>
            </a:r>
            <a:r>
              <a:rPr lang="en-US" sz="1000" dirty="0" err="1">
                <a:solidFill>
                  <a:srgbClr val="587647"/>
                </a:solidFill>
                <a:latin typeface="Menlo" charset="0"/>
              </a:rPr>
              <a:t>webpack</a:t>
            </a:r>
            <a:r>
              <a:rPr lang="en-US" sz="1000" dirty="0">
                <a:solidFill>
                  <a:srgbClr val="587647"/>
                </a:solidFill>
                <a:latin typeface="Menlo" charset="0"/>
              </a:rPr>
              <a:t>'</a:t>
            </a:r>
            <a:r>
              <a:rPr lang="en-US" sz="1000" dirty="0">
                <a:solidFill>
                  <a:srgbClr val="99A8BA"/>
                </a:solidFill>
                <a:latin typeface="Menlo" charset="0"/>
              </a:rPr>
              <a:t>)</a:t>
            </a:r>
            <a:r>
              <a:rPr lang="en-US" sz="1000" dirty="0">
                <a:solidFill>
                  <a:srgbClr val="BF6426"/>
                </a:solidFill>
                <a:latin typeface="Menlo" charset="0"/>
              </a:rPr>
              <a:t>;</a:t>
            </a:r>
          </a:p>
          <a:p>
            <a:r>
              <a:rPr lang="en-US" sz="1000" b="1" dirty="0" err="1">
                <a:solidFill>
                  <a:srgbClr val="BF6426"/>
                </a:solidFill>
                <a:latin typeface="Menlo" charset="0"/>
              </a:rPr>
              <a:t>var</a:t>
            </a:r>
            <a:r>
              <a:rPr lang="en-US" sz="1000" b="1" dirty="0">
                <a:solidFill>
                  <a:srgbClr val="BF6426"/>
                </a:solidFill>
                <a:latin typeface="Menlo" charset="0"/>
              </a:rPr>
              <a:t> </a:t>
            </a:r>
            <a:r>
              <a:rPr lang="en-US" sz="1000" dirty="0">
                <a:solidFill>
                  <a:srgbClr val="99A8BA"/>
                </a:solidFill>
                <a:latin typeface="Menlo" charset="0"/>
              </a:rPr>
              <a:t>path = require(</a:t>
            </a:r>
            <a:r>
              <a:rPr lang="en-US" sz="1000" dirty="0">
                <a:solidFill>
                  <a:srgbClr val="587647"/>
                </a:solidFill>
                <a:latin typeface="Menlo" charset="0"/>
              </a:rPr>
              <a:t>'path'</a:t>
            </a:r>
            <a:r>
              <a:rPr lang="en-US" sz="1000" dirty="0">
                <a:solidFill>
                  <a:srgbClr val="99A8BA"/>
                </a:solidFill>
                <a:latin typeface="Menlo" charset="0"/>
              </a:rPr>
              <a:t>)</a:t>
            </a:r>
            <a:r>
              <a:rPr lang="en-US" sz="1000" dirty="0">
                <a:solidFill>
                  <a:srgbClr val="BF6426"/>
                </a:solidFill>
                <a:latin typeface="Menlo" charset="0"/>
              </a:rPr>
              <a:t>;</a:t>
            </a:r>
          </a:p>
          <a:p>
            <a:endParaRPr lang="en-US" sz="1000" dirty="0">
              <a:solidFill>
                <a:srgbClr val="BF6426"/>
              </a:solidFill>
              <a:latin typeface="Menlo" charset="0"/>
            </a:endParaRPr>
          </a:p>
          <a:p>
            <a:r>
              <a:rPr lang="en-US" sz="1000" b="1" dirty="0" err="1">
                <a:solidFill>
                  <a:srgbClr val="BF6426"/>
                </a:solidFill>
                <a:latin typeface="Menlo" charset="0"/>
              </a:rPr>
              <a:t>var</a:t>
            </a:r>
            <a:r>
              <a:rPr lang="en-US" sz="1000" b="1" dirty="0">
                <a:solidFill>
                  <a:srgbClr val="BF6426"/>
                </a:solidFill>
                <a:latin typeface="Menlo" charset="0"/>
              </a:rPr>
              <a:t> </a:t>
            </a:r>
            <a:r>
              <a:rPr lang="en-US" sz="1000" dirty="0">
                <a:solidFill>
                  <a:srgbClr val="99A8BA"/>
                </a:solidFill>
                <a:latin typeface="Menlo" charset="0"/>
              </a:rPr>
              <a:t>BUILD_DIR = </a:t>
            </a:r>
            <a:r>
              <a:rPr lang="en-US" sz="1000" dirty="0" err="1">
                <a:solidFill>
                  <a:srgbClr val="99A8BA"/>
                </a:solidFill>
                <a:latin typeface="Menlo" charset="0"/>
              </a:rPr>
              <a:t>path.resolve</a:t>
            </a:r>
            <a:r>
              <a:rPr lang="en-US" sz="1000" dirty="0">
                <a:solidFill>
                  <a:srgbClr val="99A8BA"/>
                </a:solidFill>
                <a:latin typeface="Menlo" charset="0"/>
              </a:rPr>
              <a:t>(__</a:t>
            </a:r>
            <a:r>
              <a:rPr lang="en-US" sz="1000" dirty="0" err="1">
                <a:solidFill>
                  <a:srgbClr val="99A8BA"/>
                </a:solidFill>
                <a:latin typeface="Menlo" charset="0"/>
              </a:rPr>
              <a:t>dirname</a:t>
            </a:r>
            <a:r>
              <a:rPr lang="en-US" sz="1000" dirty="0">
                <a:solidFill>
                  <a:srgbClr val="BF6426"/>
                </a:solidFill>
                <a:latin typeface="Menlo" charset="0"/>
              </a:rPr>
              <a:t>, </a:t>
            </a:r>
            <a:r>
              <a:rPr lang="en-US" sz="1000" dirty="0">
                <a:solidFill>
                  <a:srgbClr val="587647"/>
                </a:solidFill>
                <a:latin typeface="Menlo" charset="0"/>
              </a:rPr>
              <a:t>’build/'</a:t>
            </a:r>
            <a:r>
              <a:rPr lang="en-US" sz="1000" dirty="0">
                <a:solidFill>
                  <a:srgbClr val="99A8BA"/>
                </a:solidFill>
                <a:latin typeface="Menlo" charset="0"/>
              </a:rPr>
              <a:t>)</a:t>
            </a:r>
            <a:r>
              <a:rPr lang="en-US" sz="1000" dirty="0">
                <a:solidFill>
                  <a:srgbClr val="BF6426"/>
                </a:solidFill>
                <a:latin typeface="Menlo" charset="0"/>
              </a:rPr>
              <a:t>;</a:t>
            </a:r>
          </a:p>
          <a:p>
            <a:r>
              <a:rPr lang="en-US" sz="1000" b="1" dirty="0" err="1">
                <a:solidFill>
                  <a:srgbClr val="BF6426"/>
                </a:solidFill>
                <a:latin typeface="Menlo" charset="0"/>
              </a:rPr>
              <a:t>var</a:t>
            </a:r>
            <a:r>
              <a:rPr lang="en-US" sz="1000" b="1" dirty="0">
                <a:solidFill>
                  <a:srgbClr val="BF6426"/>
                </a:solidFill>
                <a:latin typeface="Menlo" charset="0"/>
              </a:rPr>
              <a:t> </a:t>
            </a:r>
            <a:r>
              <a:rPr lang="en-US" sz="1000" dirty="0">
                <a:solidFill>
                  <a:srgbClr val="99A8BA"/>
                </a:solidFill>
                <a:latin typeface="Menlo" charset="0"/>
              </a:rPr>
              <a:t>APP_DIR = </a:t>
            </a:r>
            <a:r>
              <a:rPr lang="en-US" sz="1000" dirty="0" err="1">
                <a:solidFill>
                  <a:srgbClr val="99A8BA"/>
                </a:solidFill>
                <a:latin typeface="Menlo" charset="0"/>
              </a:rPr>
              <a:t>path.resolve</a:t>
            </a:r>
            <a:r>
              <a:rPr lang="en-US" sz="1000" dirty="0">
                <a:solidFill>
                  <a:srgbClr val="99A8BA"/>
                </a:solidFill>
                <a:latin typeface="Menlo" charset="0"/>
              </a:rPr>
              <a:t>(__</a:t>
            </a:r>
            <a:r>
              <a:rPr lang="en-US" sz="1000" dirty="0" err="1">
                <a:solidFill>
                  <a:srgbClr val="99A8BA"/>
                </a:solidFill>
                <a:latin typeface="Menlo" charset="0"/>
              </a:rPr>
              <a:t>dirname</a:t>
            </a:r>
            <a:r>
              <a:rPr lang="en-US" sz="1000" dirty="0">
                <a:solidFill>
                  <a:srgbClr val="BF6426"/>
                </a:solidFill>
                <a:latin typeface="Menlo" charset="0"/>
              </a:rPr>
              <a:t>, </a:t>
            </a:r>
            <a:r>
              <a:rPr lang="en-US" sz="1000" dirty="0">
                <a:solidFill>
                  <a:srgbClr val="587647"/>
                </a:solidFill>
                <a:latin typeface="Menlo" charset="0"/>
              </a:rPr>
              <a:t>’</a:t>
            </a:r>
            <a:r>
              <a:rPr lang="en-US" sz="1000" dirty="0" err="1">
                <a:solidFill>
                  <a:srgbClr val="587647"/>
                </a:solidFill>
                <a:latin typeface="Menlo" charset="0"/>
              </a:rPr>
              <a:t>src</a:t>
            </a:r>
            <a:r>
              <a:rPr lang="en-US" sz="1000" dirty="0">
                <a:solidFill>
                  <a:srgbClr val="587647"/>
                </a:solidFill>
                <a:latin typeface="Menlo" charset="0"/>
              </a:rPr>
              <a:t>/'</a:t>
            </a:r>
            <a:r>
              <a:rPr lang="en-US" sz="1000" dirty="0">
                <a:solidFill>
                  <a:srgbClr val="99A8BA"/>
                </a:solidFill>
                <a:latin typeface="Menlo" charset="0"/>
              </a:rPr>
              <a:t>)</a:t>
            </a:r>
            <a:r>
              <a:rPr lang="en-US" sz="1000" dirty="0">
                <a:solidFill>
                  <a:srgbClr val="BF6426"/>
                </a:solidFill>
                <a:latin typeface="Menlo" charset="0"/>
              </a:rPr>
              <a:t>;</a:t>
            </a:r>
          </a:p>
          <a:p>
            <a:endParaRPr lang="en-US" sz="1000" dirty="0">
              <a:solidFill>
                <a:srgbClr val="BF6426"/>
              </a:solidFill>
              <a:latin typeface="Menlo" charset="0"/>
            </a:endParaRPr>
          </a:p>
          <a:p>
            <a:r>
              <a:rPr lang="en-US" sz="1000" b="1" dirty="0" err="1">
                <a:solidFill>
                  <a:srgbClr val="BF6426"/>
                </a:solidFill>
                <a:latin typeface="Menlo" charset="0"/>
              </a:rPr>
              <a:t>var</a:t>
            </a:r>
            <a:r>
              <a:rPr lang="en-US" sz="1000" b="1" dirty="0">
                <a:solidFill>
                  <a:srgbClr val="BF6426"/>
                </a:solidFill>
                <a:latin typeface="Menlo" charset="0"/>
              </a:rPr>
              <a:t> </a:t>
            </a:r>
            <a:r>
              <a:rPr lang="en-US" sz="1000" dirty="0" err="1">
                <a:solidFill>
                  <a:srgbClr val="99A8BA"/>
                </a:solidFill>
                <a:latin typeface="Menlo" charset="0"/>
              </a:rPr>
              <a:t>config</a:t>
            </a:r>
            <a:r>
              <a:rPr lang="en-US" sz="1000" dirty="0">
                <a:solidFill>
                  <a:srgbClr val="99A8BA"/>
                </a:solidFill>
                <a:latin typeface="Menlo" charset="0"/>
              </a:rPr>
              <a:t> = {</a:t>
            </a:r>
          </a:p>
          <a:p>
            <a:r>
              <a:rPr lang="en-US" sz="1000" dirty="0">
                <a:solidFill>
                  <a:srgbClr val="99A8BA"/>
                </a:solidFill>
                <a:latin typeface="Menlo" charset="0"/>
              </a:rPr>
              <a:t>    </a:t>
            </a:r>
            <a:r>
              <a:rPr lang="en-US" sz="1000" dirty="0">
                <a:solidFill>
                  <a:srgbClr val="85609A"/>
                </a:solidFill>
                <a:latin typeface="Menlo" charset="0"/>
              </a:rPr>
              <a:t>entry</a:t>
            </a:r>
            <a:r>
              <a:rPr lang="en-US" sz="1000" dirty="0">
                <a:solidFill>
                  <a:srgbClr val="99A8BA"/>
                </a:solidFill>
                <a:latin typeface="Menlo" charset="0"/>
              </a:rPr>
              <a:t>: APP_DIR + </a:t>
            </a:r>
            <a:r>
              <a:rPr lang="en-US" sz="1000" dirty="0">
                <a:solidFill>
                  <a:srgbClr val="587647"/>
                </a:solidFill>
                <a:latin typeface="Menlo" charset="0"/>
              </a:rPr>
              <a:t>'/</a:t>
            </a:r>
            <a:r>
              <a:rPr lang="en-US" sz="1000" dirty="0" err="1">
                <a:solidFill>
                  <a:srgbClr val="587647"/>
                </a:solidFill>
                <a:latin typeface="Menlo" charset="0"/>
              </a:rPr>
              <a:t>index.jsx</a:t>
            </a:r>
            <a:r>
              <a:rPr lang="en-US" sz="1000" dirty="0">
                <a:solidFill>
                  <a:srgbClr val="587647"/>
                </a:solidFill>
                <a:latin typeface="Menlo" charset="0"/>
              </a:rPr>
              <a:t>'</a:t>
            </a:r>
            <a:r>
              <a:rPr lang="en-US" sz="1000" dirty="0">
                <a:solidFill>
                  <a:srgbClr val="BF6426"/>
                </a:solidFill>
                <a:latin typeface="Menlo" charset="0"/>
              </a:rPr>
              <a:t>,</a:t>
            </a:r>
          </a:p>
          <a:p>
            <a:r>
              <a:rPr lang="en-US" sz="1000" dirty="0">
                <a:solidFill>
                  <a:srgbClr val="BF6426"/>
                </a:solidFill>
                <a:latin typeface="Menlo" charset="0"/>
              </a:rPr>
              <a:t>    </a:t>
            </a:r>
            <a:r>
              <a:rPr lang="en-US" sz="1000" dirty="0">
                <a:solidFill>
                  <a:srgbClr val="85609A"/>
                </a:solidFill>
                <a:latin typeface="Menlo" charset="0"/>
              </a:rPr>
              <a:t>output</a:t>
            </a:r>
            <a:r>
              <a:rPr lang="en-US" sz="1000" dirty="0">
                <a:solidFill>
                  <a:srgbClr val="99A8BA"/>
                </a:solidFill>
                <a:latin typeface="Menlo" charset="0"/>
              </a:rPr>
              <a:t>: {</a:t>
            </a:r>
          </a:p>
          <a:p>
            <a:r>
              <a:rPr lang="en-US" sz="1000" dirty="0">
                <a:solidFill>
                  <a:srgbClr val="99A8BA"/>
                </a:solidFill>
                <a:latin typeface="Menlo" charset="0"/>
              </a:rPr>
              <a:t>        </a:t>
            </a:r>
            <a:r>
              <a:rPr lang="en-US" sz="1000" dirty="0">
                <a:solidFill>
                  <a:srgbClr val="85609A"/>
                </a:solidFill>
                <a:latin typeface="Menlo" charset="0"/>
              </a:rPr>
              <a:t>path</a:t>
            </a:r>
            <a:r>
              <a:rPr lang="en-US" sz="1000" dirty="0">
                <a:solidFill>
                  <a:srgbClr val="99A8BA"/>
                </a:solidFill>
                <a:latin typeface="Menlo" charset="0"/>
              </a:rPr>
              <a:t>: BUILD_DIR</a:t>
            </a:r>
            <a:r>
              <a:rPr lang="en-US" sz="1000" dirty="0">
                <a:solidFill>
                  <a:srgbClr val="BF6426"/>
                </a:solidFill>
                <a:latin typeface="Menlo" charset="0"/>
              </a:rPr>
              <a:t>,</a:t>
            </a:r>
          </a:p>
          <a:p>
            <a:r>
              <a:rPr lang="en-US" sz="1000" dirty="0">
                <a:solidFill>
                  <a:srgbClr val="BF6426"/>
                </a:solidFill>
                <a:latin typeface="Menlo" charset="0"/>
              </a:rPr>
              <a:t>        </a:t>
            </a:r>
            <a:r>
              <a:rPr lang="en-US" sz="1000" dirty="0">
                <a:solidFill>
                  <a:srgbClr val="85609A"/>
                </a:solidFill>
                <a:latin typeface="Menlo" charset="0"/>
              </a:rPr>
              <a:t>filename</a:t>
            </a:r>
            <a:r>
              <a:rPr lang="en-US" sz="1000" dirty="0">
                <a:solidFill>
                  <a:srgbClr val="99A8BA"/>
                </a:solidFill>
                <a:latin typeface="Menlo" charset="0"/>
              </a:rPr>
              <a:t>: </a:t>
            </a:r>
            <a:r>
              <a:rPr lang="en-US" sz="1000" dirty="0">
                <a:solidFill>
                  <a:srgbClr val="587647"/>
                </a:solidFill>
                <a:latin typeface="Menlo" charset="0"/>
              </a:rPr>
              <a:t>'</a:t>
            </a:r>
            <a:r>
              <a:rPr lang="en-US" sz="1000" dirty="0" err="1">
                <a:solidFill>
                  <a:srgbClr val="587647"/>
                </a:solidFill>
                <a:latin typeface="Menlo" charset="0"/>
              </a:rPr>
              <a:t>bundle.js</a:t>
            </a:r>
            <a:r>
              <a:rPr lang="en-US" sz="1000" dirty="0">
                <a:solidFill>
                  <a:srgbClr val="587647"/>
                </a:solidFill>
                <a:latin typeface="Menlo" charset="0"/>
              </a:rPr>
              <a:t>'</a:t>
            </a:r>
            <a:r>
              <a:rPr lang="en-US" sz="1000" dirty="0">
                <a:solidFill>
                  <a:srgbClr val="BF6426"/>
                </a:solidFill>
                <a:latin typeface="Menlo" charset="0"/>
              </a:rPr>
              <a:t>,</a:t>
            </a:r>
          </a:p>
          <a:p>
            <a:r>
              <a:rPr lang="ro-RO" sz="1000" dirty="0">
                <a:solidFill>
                  <a:srgbClr val="BF6426"/>
                </a:solidFill>
                <a:latin typeface="Menlo" charset="0"/>
              </a:rPr>
              <a:t>        </a:t>
            </a:r>
            <a:r>
              <a:rPr lang="ro-RO" sz="1000" dirty="0">
                <a:solidFill>
                  <a:srgbClr val="85609A"/>
                </a:solidFill>
                <a:latin typeface="Menlo" charset="0"/>
              </a:rPr>
              <a:t>module</a:t>
            </a:r>
            <a:r>
              <a:rPr lang="ro-RO" sz="1000" dirty="0">
                <a:solidFill>
                  <a:srgbClr val="99A8BA"/>
                </a:solidFill>
                <a:latin typeface="Menlo" charset="0"/>
              </a:rPr>
              <a:t>: {</a:t>
            </a:r>
          </a:p>
          <a:p>
            <a:r>
              <a:rPr lang="en-US" sz="1000" dirty="0">
                <a:solidFill>
                  <a:srgbClr val="99A8BA"/>
                </a:solidFill>
                <a:latin typeface="Menlo" charset="0"/>
              </a:rPr>
              <a:t>            </a:t>
            </a:r>
            <a:r>
              <a:rPr lang="en-US" sz="1000" dirty="0">
                <a:solidFill>
                  <a:srgbClr val="85609A"/>
                </a:solidFill>
                <a:latin typeface="Menlo" charset="0"/>
              </a:rPr>
              <a:t>loaders</a:t>
            </a:r>
            <a:r>
              <a:rPr lang="en-US" sz="1000" dirty="0">
                <a:solidFill>
                  <a:srgbClr val="99A8BA"/>
                </a:solidFill>
                <a:latin typeface="Menlo" charset="0"/>
              </a:rPr>
              <a:t>: [</a:t>
            </a:r>
          </a:p>
          <a:p>
            <a:r>
              <a:rPr lang="de-DE" sz="1000" dirty="0">
                <a:solidFill>
                  <a:srgbClr val="99A8BA"/>
                </a:solidFill>
                <a:latin typeface="Menlo" charset="0"/>
              </a:rPr>
              <a:t>                {</a:t>
            </a:r>
          </a:p>
          <a:p>
            <a:r>
              <a:rPr lang="de-DE" sz="1000" dirty="0">
                <a:solidFill>
                  <a:srgbClr val="99A8BA"/>
                </a:solidFill>
                <a:latin typeface="Menlo" charset="0"/>
              </a:rPr>
              <a:t>                    </a:t>
            </a:r>
            <a:r>
              <a:rPr lang="de-DE" sz="1000" dirty="0" err="1">
                <a:solidFill>
                  <a:srgbClr val="85609A"/>
                </a:solidFill>
                <a:latin typeface="Menlo" charset="0"/>
              </a:rPr>
              <a:t>test</a:t>
            </a:r>
            <a:r>
              <a:rPr lang="de-DE" sz="1000" dirty="0">
                <a:solidFill>
                  <a:srgbClr val="99A8BA"/>
                </a:solidFill>
                <a:latin typeface="Menlo" charset="0"/>
              </a:rPr>
              <a:t>: </a:t>
            </a:r>
            <a:r>
              <a:rPr lang="de-DE" sz="1000" dirty="0">
                <a:solidFill>
                  <a:srgbClr val="587647"/>
                </a:solidFill>
                <a:latin typeface="Menlo" charset="0"/>
              </a:rPr>
              <a:t>/\.</a:t>
            </a:r>
            <a:r>
              <a:rPr lang="de-DE" sz="1000" dirty="0" err="1">
                <a:solidFill>
                  <a:srgbClr val="587647"/>
                </a:solidFill>
                <a:latin typeface="Menlo" charset="0"/>
              </a:rPr>
              <a:t>jsx</a:t>
            </a:r>
            <a:r>
              <a:rPr lang="de-DE" sz="1000" dirty="0">
                <a:solidFill>
                  <a:srgbClr val="587647"/>
                </a:solidFill>
                <a:latin typeface="Menlo" charset="0"/>
              </a:rPr>
              <a:t>?/</a:t>
            </a:r>
            <a:r>
              <a:rPr lang="de-DE" sz="1000" dirty="0">
                <a:solidFill>
                  <a:srgbClr val="BF6426"/>
                </a:solidFill>
                <a:latin typeface="Menlo" charset="0"/>
              </a:rPr>
              <a:t>,</a:t>
            </a:r>
          </a:p>
          <a:p>
            <a:r>
              <a:rPr lang="ro-RO" sz="1000" dirty="0">
                <a:solidFill>
                  <a:srgbClr val="BF6426"/>
                </a:solidFill>
                <a:latin typeface="Menlo" charset="0"/>
              </a:rPr>
              <a:t>                    </a:t>
            </a:r>
            <a:r>
              <a:rPr lang="ro-RO" sz="1000" dirty="0">
                <a:solidFill>
                  <a:srgbClr val="85609A"/>
                </a:solidFill>
                <a:latin typeface="Menlo" charset="0"/>
              </a:rPr>
              <a:t>include</a:t>
            </a:r>
            <a:r>
              <a:rPr lang="ro-RO" sz="1000" dirty="0">
                <a:solidFill>
                  <a:srgbClr val="99A8BA"/>
                </a:solidFill>
                <a:latin typeface="Menlo" charset="0"/>
              </a:rPr>
              <a:t>: APP_DIR</a:t>
            </a:r>
            <a:r>
              <a:rPr lang="ro-RO" sz="1000" dirty="0">
                <a:solidFill>
                  <a:srgbClr val="BF6426"/>
                </a:solidFill>
                <a:latin typeface="Menlo" charset="0"/>
              </a:rPr>
              <a:t>,</a:t>
            </a:r>
          </a:p>
          <a:p>
            <a:r>
              <a:rPr lang="ro-RO" sz="1000" dirty="0">
                <a:solidFill>
                  <a:srgbClr val="BF6426"/>
                </a:solidFill>
                <a:latin typeface="Menlo" charset="0"/>
              </a:rPr>
              <a:t>                    </a:t>
            </a:r>
            <a:r>
              <a:rPr lang="ro-RO" sz="1000" dirty="0" err="1">
                <a:solidFill>
                  <a:srgbClr val="85609A"/>
                </a:solidFill>
                <a:latin typeface="Menlo" charset="0"/>
              </a:rPr>
              <a:t>loader</a:t>
            </a:r>
            <a:r>
              <a:rPr lang="ro-RO" sz="1000" dirty="0">
                <a:solidFill>
                  <a:srgbClr val="99A8BA"/>
                </a:solidFill>
                <a:latin typeface="Menlo" charset="0"/>
              </a:rPr>
              <a:t>: </a:t>
            </a:r>
            <a:r>
              <a:rPr lang="ro-RO" sz="1000" dirty="0">
                <a:solidFill>
                  <a:srgbClr val="587647"/>
                </a:solidFill>
                <a:latin typeface="Menlo" charset="0"/>
              </a:rPr>
              <a:t>'</a:t>
            </a:r>
            <a:r>
              <a:rPr lang="ro-RO" sz="1000" dirty="0" err="1">
                <a:solidFill>
                  <a:srgbClr val="587647"/>
                </a:solidFill>
                <a:latin typeface="Menlo" charset="0"/>
              </a:rPr>
              <a:t>babel</a:t>
            </a:r>
            <a:r>
              <a:rPr lang="ro-RO" sz="1000" dirty="0">
                <a:solidFill>
                  <a:srgbClr val="587647"/>
                </a:solidFill>
                <a:latin typeface="Menlo" charset="0"/>
              </a:rPr>
              <a:t>'</a:t>
            </a:r>
          </a:p>
          <a:p>
            <a:r>
              <a:rPr lang="de-DE" sz="1000" dirty="0">
                <a:solidFill>
                  <a:srgbClr val="587647"/>
                </a:solidFill>
                <a:latin typeface="Menlo" charset="0"/>
              </a:rPr>
              <a:t>                </a:t>
            </a:r>
            <a:r>
              <a:rPr lang="de-DE" sz="1000" dirty="0">
                <a:solidFill>
                  <a:srgbClr val="99A8BA"/>
                </a:solidFill>
                <a:latin typeface="Menlo" charset="0"/>
              </a:rPr>
              <a:t>}</a:t>
            </a:r>
          </a:p>
          <a:p>
            <a:r>
              <a:rPr lang="de-DE" sz="1000" dirty="0">
                <a:solidFill>
                  <a:srgbClr val="99A8BA"/>
                </a:solidFill>
                <a:latin typeface="Menlo" charset="0"/>
              </a:rPr>
              <a:t>            ]</a:t>
            </a:r>
          </a:p>
          <a:p>
            <a:r>
              <a:rPr lang="de-DE" sz="1000" dirty="0">
                <a:solidFill>
                  <a:srgbClr val="99A8BA"/>
                </a:solidFill>
                <a:latin typeface="Menlo" charset="0"/>
              </a:rPr>
              <a:t>        }</a:t>
            </a:r>
          </a:p>
          <a:p>
            <a:r>
              <a:rPr lang="de-DE" sz="1000" dirty="0">
                <a:solidFill>
                  <a:srgbClr val="99A8BA"/>
                </a:solidFill>
                <a:latin typeface="Menlo" charset="0"/>
              </a:rPr>
              <a:t>    }</a:t>
            </a:r>
          </a:p>
          <a:p>
            <a:r>
              <a:rPr lang="uk-UA" sz="1000" dirty="0">
                <a:solidFill>
                  <a:srgbClr val="99A8BA"/>
                </a:solidFill>
                <a:latin typeface="Menlo" charset="0"/>
              </a:rPr>
              <a:t>}</a:t>
            </a:r>
            <a:r>
              <a:rPr lang="uk-UA" sz="1000" dirty="0">
                <a:solidFill>
                  <a:srgbClr val="BF6426"/>
                </a:solidFill>
                <a:latin typeface="Menlo" charset="0"/>
              </a:rPr>
              <a:t>;</a:t>
            </a:r>
          </a:p>
          <a:p>
            <a:endParaRPr lang="uk-UA" sz="1000" dirty="0">
              <a:solidFill>
                <a:srgbClr val="BF6426"/>
              </a:solidFill>
              <a:latin typeface="Menlo" charset="0"/>
            </a:endParaRPr>
          </a:p>
          <a:p>
            <a:r>
              <a:rPr lang="en-US" sz="1000" dirty="0" err="1">
                <a:solidFill>
                  <a:srgbClr val="99A8BA"/>
                </a:solidFill>
                <a:latin typeface="Menlo" charset="0"/>
              </a:rPr>
              <a:t>module.</a:t>
            </a:r>
            <a:r>
              <a:rPr lang="en-US" sz="1000" dirty="0" err="1">
                <a:solidFill>
                  <a:srgbClr val="85609A"/>
                </a:solidFill>
                <a:latin typeface="Menlo" charset="0"/>
              </a:rPr>
              <a:t>exports</a:t>
            </a:r>
            <a:r>
              <a:rPr lang="en-US" sz="1000" dirty="0">
                <a:solidFill>
                  <a:srgbClr val="85609A"/>
                </a:solidFill>
                <a:latin typeface="Menlo" charset="0"/>
              </a:rPr>
              <a:t> </a:t>
            </a:r>
            <a:r>
              <a:rPr lang="en-US" sz="1000" dirty="0">
                <a:solidFill>
                  <a:srgbClr val="99A8BA"/>
                </a:solidFill>
                <a:latin typeface="Menlo" charset="0"/>
              </a:rPr>
              <a:t>= </a:t>
            </a:r>
            <a:r>
              <a:rPr lang="en-US" sz="1000" dirty="0" err="1">
                <a:solidFill>
                  <a:srgbClr val="99A8BA"/>
                </a:solidFill>
                <a:latin typeface="Menlo" charset="0"/>
              </a:rPr>
              <a:t>config</a:t>
            </a:r>
            <a:r>
              <a:rPr lang="en-US" sz="1000" dirty="0">
                <a:solidFill>
                  <a:srgbClr val="BF6426"/>
                </a:solidFill>
                <a:latin typeface="Menlo" charset="0"/>
              </a:rPr>
              <a:t>;</a:t>
            </a:r>
          </a:p>
          <a:p>
            <a:endParaRPr lang="en-US" sz="1000" dirty="0">
              <a:solidFill>
                <a:srgbClr val="BF6426"/>
              </a:solidFill>
              <a:latin typeface="Menlo" charset="0"/>
            </a:endParaRPr>
          </a:p>
        </p:txBody>
      </p:sp>
      <p:sp>
        <p:nvSpPr>
          <p:cNvPr id="8" name="Line Callout 2 7"/>
          <p:cNvSpPr/>
          <p:nvPr/>
        </p:nvSpPr>
        <p:spPr>
          <a:xfrm>
            <a:off x="6494512" y="2716096"/>
            <a:ext cx="2126704" cy="1385656"/>
          </a:xfrm>
          <a:prstGeom prst="borderCallout2">
            <a:avLst>
              <a:gd name="adj1" fmla="val 18750"/>
              <a:gd name="adj2" fmla="val -8333"/>
              <a:gd name="adj3" fmla="val 18750"/>
              <a:gd name="adj4" fmla="val -16667"/>
              <a:gd name="adj5" fmla="val 31977"/>
              <a:gd name="adj6" fmla="val -49696"/>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noAutofit/>
          </a:bodyPr>
          <a:lstStyle/>
          <a:p>
            <a:r>
              <a:rPr lang="en-US" dirty="0"/>
              <a:t>BUILD_DIR represents the directory path of the bundle file output.</a:t>
            </a:r>
          </a:p>
          <a:p>
            <a:br>
              <a:rPr lang="en-US" dirty="0"/>
            </a:br>
            <a:endParaRPr lang="en-US" dirty="0"/>
          </a:p>
        </p:txBody>
      </p:sp>
      <p:sp>
        <p:nvSpPr>
          <p:cNvPr id="9" name="Line Callout 2 8"/>
          <p:cNvSpPr/>
          <p:nvPr/>
        </p:nvSpPr>
        <p:spPr>
          <a:xfrm>
            <a:off x="6461405" y="4284620"/>
            <a:ext cx="2126704" cy="1385656"/>
          </a:xfrm>
          <a:prstGeom prst="borderCallout2">
            <a:avLst>
              <a:gd name="adj1" fmla="val 18750"/>
              <a:gd name="adj2" fmla="val -8333"/>
              <a:gd name="adj3" fmla="val 18750"/>
              <a:gd name="adj4" fmla="val -16667"/>
              <a:gd name="adj5" fmla="val -63895"/>
              <a:gd name="adj6" fmla="val -65393"/>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noAutofit/>
          </a:bodyPr>
          <a:lstStyle/>
          <a:p>
            <a:r>
              <a:rPr lang="en-US" dirty="0"/>
              <a:t>The APP_DIR holds the directory path of the codebase</a:t>
            </a:r>
          </a:p>
        </p:txBody>
      </p:sp>
      <p:sp>
        <p:nvSpPr>
          <p:cNvPr id="10" name="Line Callout 2 9"/>
          <p:cNvSpPr/>
          <p:nvPr/>
        </p:nvSpPr>
        <p:spPr>
          <a:xfrm>
            <a:off x="4127180" y="4957889"/>
            <a:ext cx="2126704" cy="919383"/>
          </a:xfrm>
          <a:prstGeom prst="borderCallout2">
            <a:avLst>
              <a:gd name="adj1" fmla="val -5940"/>
              <a:gd name="adj2" fmla="val 50943"/>
              <a:gd name="adj3" fmla="val -47474"/>
              <a:gd name="adj4" fmla="val 50958"/>
              <a:gd name="adj5" fmla="val -45475"/>
              <a:gd name="adj6" fmla="val -80838"/>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noAutofit/>
          </a:bodyPr>
          <a:lstStyle/>
          <a:p>
            <a:r>
              <a:rPr lang="en-US" dirty="0" err="1"/>
              <a:t>Tell’s</a:t>
            </a:r>
            <a:r>
              <a:rPr lang="en-US" dirty="0"/>
              <a:t> </a:t>
            </a:r>
            <a:r>
              <a:rPr lang="en-US" dirty="0" err="1"/>
              <a:t>webpack</a:t>
            </a:r>
            <a:r>
              <a:rPr lang="en-US" dirty="0"/>
              <a:t> which modules it should use in the build process</a:t>
            </a:r>
          </a:p>
        </p:txBody>
      </p:sp>
    </p:spTree>
    <p:extLst>
      <p:ext uri="{BB962C8B-B14F-4D97-AF65-F5344CB8AC3E}">
        <p14:creationId xmlns:p14="http://schemas.microsoft.com/office/powerpoint/2010/main" val="7506346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Environment – Setting up Babel</a:t>
            </a:r>
          </a:p>
        </p:txBody>
      </p:sp>
      <p:sp>
        <p:nvSpPr>
          <p:cNvPr id="3" name="Footer Placeholder 2"/>
          <p:cNvSpPr>
            <a:spLocks noGrp="1"/>
          </p:cNvSpPr>
          <p:nvPr>
            <p:ph type="ftr" sz="quarter" idx="11"/>
          </p:nvPr>
        </p:nvSpPr>
        <p:spPr/>
        <p:txBody>
          <a:bodyPr/>
          <a:lstStyle/>
          <a:p>
            <a:r>
              <a:rPr lang="en-US"/>
              <a:t>© 2017 Itay Kasre</a:t>
            </a:r>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7</a:t>
            </a:fld>
            <a:endParaRPr lang="en-US"/>
          </a:p>
        </p:txBody>
      </p:sp>
      <p:sp>
        <p:nvSpPr>
          <p:cNvPr id="5" name="Content Placeholder 4"/>
          <p:cNvSpPr>
            <a:spLocks noGrp="1"/>
          </p:cNvSpPr>
          <p:nvPr>
            <p:ph sz="quarter" idx="1"/>
          </p:nvPr>
        </p:nvSpPr>
        <p:spPr>
          <a:xfrm>
            <a:off x="612648" y="1597496"/>
            <a:ext cx="8153400" cy="4495800"/>
          </a:xfrm>
        </p:spPr>
        <p:txBody>
          <a:bodyPr/>
          <a:lstStyle/>
          <a:p>
            <a:r>
              <a:rPr lang="en-US" dirty="0"/>
              <a:t>JSX &amp; ES6 syntax is not supported in most browsers by default. We need a tool which translates them to a format that is supported by the browsers. Babel is a tool that will do just that.</a:t>
            </a:r>
          </a:p>
          <a:p>
            <a:endParaRPr lang="en-US" dirty="0"/>
          </a:p>
          <a:p>
            <a:endParaRPr lang="en-US" dirty="0"/>
          </a:p>
          <a:p>
            <a:r>
              <a:rPr lang="en-US" dirty="0"/>
              <a:t>Babel required a </a:t>
            </a:r>
            <a:r>
              <a:rPr lang="en-US" dirty="0" err="1"/>
              <a:t>config</a:t>
            </a:r>
            <a:r>
              <a:rPr lang="en-US" dirty="0"/>
              <a:t> file (.</a:t>
            </a:r>
            <a:r>
              <a:rPr lang="en-US" dirty="0" err="1"/>
              <a:t>babelrc</a:t>
            </a:r>
            <a:r>
              <a:rPr lang="en-US" dirty="0"/>
              <a:t>) to be present in the root folder of the project:</a:t>
            </a:r>
          </a:p>
        </p:txBody>
      </p:sp>
      <p:sp>
        <p:nvSpPr>
          <p:cNvPr id="8" name="Rectangle 7"/>
          <p:cNvSpPr>
            <a:spLocks noChangeArrowheads="1"/>
          </p:cNvSpPr>
          <p:nvPr/>
        </p:nvSpPr>
        <p:spPr bwMode="auto">
          <a:xfrm>
            <a:off x="612648" y="5611306"/>
            <a:ext cx="8153400" cy="553998"/>
          </a:xfrm>
          <a:prstGeom prst="rect">
            <a:avLst/>
          </a:prstGeom>
          <a:solidFill>
            <a:schemeClr val="tx1">
              <a:lumMod val="85000"/>
              <a:lumOff val="15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spAutoFit/>
          </a:bodyPr>
          <a:lstStyle/>
          <a:p>
            <a:r>
              <a:rPr lang="en-US" sz="1000" dirty="0">
                <a:solidFill>
                  <a:srgbClr val="99A8BA"/>
                </a:solidFill>
                <a:latin typeface="Menlo" charset="0"/>
              </a:rPr>
              <a:t>{</a:t>
            </a:r>
          </a:p>
          <a:p>
            <a:r>
              <a:rPr lang="en-US" sz="1000" dirty="0">
                <a:solidFill>
                  <a:srgbClr val="99A8BA"/>
                </a:solidFill>
                <a:latin typeface="Menlo" charset="0"/>
              </a:rPr>
              <a:t>    </a:t>
            </a:r>
            <a:r>
              <a:rPr lang="en-US" sz="1000" dirty="0">
                <a:solidFill>
                  <a:srgbClr val="85609A"/>
                </a:solidFill>
                <a:latin typeface="Menlo" charset="0"/>
              </a:rPr>
              <a:t>"presets" </a:t>
            </a:r>
            <a:r>
              <a:rPr lang="en-US" sz="1000" dirty="0">
                <a:solidFill>
                  <a:srgbClr val="BF6426"/>
                </a:solidFill>
                <a:latin typeface="Menlo" charset="0"/>
              </a:rPr>
              <a:t>: </a:t>
            </a:r>
            <a:r>
              <a:rPr lang="en-US" sz="1000" dirty="0">
                <a:solidFill>
                  <a:srgbClr val="99A8BA"/>
                </a:solidFill>
                <a:latin typeface="Menlo" charset="0"/>
              </a:rPr>
              <a:t>[</a:t>
            </a:r>
            <a:r>
              <a:rPr lang="en-US" sz="1000" dirty="0">
                <a:solidFill>
                  <a:srgbClr val="587647"/>
                </a:solidFill>
                <a:latin typeface="Menlo" charset="0"/>
              </a:rPr>
              <a:t>"es2015"</a:t>
            </a:r>
            <a:r>
              <a:rPr lang="en-US" sz="1000" dirty="0">
                <a:solidFill>
                  <a:srgbClr val="BF6426"/>
                </a:solidFill>
                <a:latin typeface="Menlo" charset="0"/>
              </a:rPr>
              <a:t>, </a:t>
            </a:r>
            <a:r>
              <a:rPr lang="en-US" sz="1000" dirty="0">
                <a:solidFill>
                  <a:srgbClr val="587647"/>
                </a:solidFill>
                <a:latin typeface="Menlo" charset="0"/>
              </a:rPr>
              <a:t>"react"</a:t>
            </a:r>
            <a:r>
              <a:rPr lang="en-US" sz="1000" dirty="0">
                <a:solidFill>
                  <a:srgbClr val="99A8BA"/>
                </a:solidFill>
                <a:latin typeface="Menlo" charset="0"/>
              </a:rPr>
              <a:t>]</a:t>
            </a:r>
          </a:p>
          <a:p>
            <a:r>
              <a:rPr lang="en-US" sz="1000" dirty="0">
                <a:solidFill>
                  <a:srgbClr val="99A8BA"/>
                </a:solidFill>
                <a:latin typeface="Menlo" charset="0"/>
              </a:rPr>
              <a:t>}</a:t>
            </a:r>
          </a:p>
        </p:txBody>
      </p:sp>
      <p:grpSp>
        <p:nvGrpSpPr>
          <p:cNvPr id="20" name="Group 19"/>
          <p:cNvGrpSpPr/>
          <p:nvPr/>
        </p:nvGrpSpPr>
        <p:grpSpPr>
          <a:xfrm>
            <a:off x="1319073" y="3501008"/>
            <a:ext cx="6740550" cy="1020116"/>
            <a:chOff x="1043608" y="3570304"/>
            <a:chExt cx="6740550" cy="1020116"/>
          </a:xfrm>
        </p:grpSpPr>
        <p:sp>
          <p:nvSpPr>
            <p:cNvPr id="9" name="Rectangle 8"/>
            <p:cNvSpPr/>
            <p:nvPr/>
          </p:nvSpPr>
          <p:spPr>
            <a:xfrm>
              <a:off x="1043608" y="3573016"/>
              <a:ext cx="1656184" cy="64807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&lt;p&gt;Hello </a:t>
              </a:r>
              <a:r>
                <a:rPr lang="en-US" sz="1200" dirty="0" err="1"/>
                <a:t>Verint</a:t>
              </a:r>
              <a:r>
                <a:rPr lang="en-US" sz="1200" dirty="0"/>
                <a:t>&lt;/p&gt;</a:t>
              </a:r>
            </a:p>
          </p:txBody>
        </p:sp>
        <p:sp>
          <p:nvSpPr>
            <p:cNvPr id="10" name="TextBox 9"/>
            <p:cNvSpPr txBox="1"/>
            <p:nvPr/>
          </p:nvSpPr>
          <p:spPr>
            <a:xfrm>
              <a:off x="1043608" y="4221088"/>
              <a:ext cx="1656184" cy="369332"/>
            </a:xfrm>
            <a:prstGeom prst="rect">
              <a:avLst/>
            </a:prstGeom>
            <a:noFill/>
          </p:spPr>
          <p:txBody>
            <a:bodyPr wrap="square" rtlCol="0">
              <a:spAutoFit/>
            </a:bodyPr>
            <a:lstStyle/>
            <a:p>
              <a:pPr algn="ctr"/>
              <a:r>
                <a:rPr lang="en-US" dirty="0" err="1"/>
                <a:t>Index.jsx</a:t>
              </a:r>
              <a:endParaRPr lang="en-US" dirty="0"/>
            </a:p>
          </p:txBody>
        </p:sp>
        <p:sp>
          <p:nvSpPr>
            <p:cNvPr id="11" name="Striped Right Arrow 10"/>
            <p:cNvSpPr/>
            <p:nvPr/>
          </p:nvSpPr>
          <p:spPr>
            <a:xfrm>
              <a:off x="2843808" y="3789040"/>
              <a:ext cx="504056" cy="288032"/>
            </a:xfrm>
            <a:prstGeom prst="strip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3489900" y="3570304"/>
              <a:ext cx="1656184" cy="64807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Striped Right Arrow 12"/>
            <p:cNvSpPr/>
            <p:nvPr/>
          </p:nvSpPr>
          <p:spPr>
            <a:xfrm>
              <a:off x="5325016" y="3789040"/>
              <a:ext cx="504056" cy="288032"/>
            </a:xfrm>
            <a:prstGeom prst="strip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6127974" y="3570304"/>
              <a:ext cx="1656184" cy="64807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err="1"/>
                <a:t>React.CreateElement</a:t>
              </a:r>
              <a:r>
                <a:rPr lang="en-US" sz="1200" dirty="0"/>
                <a:t>(”p”, </a:t>
              </a:r>
              <a:r>
                <a:rPr lang="is-IS" sz="1200" dirty="0"/>
                <a:t>…</a:t>
              </a:r>
              <a:r>
                <a:rPr lang="en-US" sz="1200" dirty="0"/>
                <a:t>)</a:t>
              </a:r>
            </a:p>
          </p:txBody>
        </p:sp>
        <p:sp>
          <p:nvSpPr>
            <p:cNvPr id="15" name="Rectangle 14"/>
            <p:cNvSpPr/>
            <p:nvPr/>
          </p:nvSpPr>
          <p:spPr>
            <a:xfrm>
              <a:off x="3758076" y="3750324"/>
              <a:ext cx="1119832" cy="288032"/>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r>
                <a:rPr lang="en-US" sz="1200"/>
                <a:t>Babel</a:t>
              </a:r>
            </a:p>
          </p:txBody>
        </p:sp>
        <p:sp>
          <p:nvSpPr>
            <p:cNvPr id="16" name="TextBox 15"/>
            <p:cNvSpPr txBox="1"/>
            <p:nvPr/>
          </p:nvSpPr>
          <p:spPr>
            <a:xfrm>
              <a:off x="3489900" y="4221088"/>
              <a:ext cx="1656184" cy="369332"/>
            </a:xfrm>
            <a:prstGeom prst="rect">
              <a:avLst/>
            </a:prstGeom>
            <a:noFill/>
          </p:spPr>
          <p:txBody>
            <a:bodyPr wrap="square" rtlCol="0">
              <a:spAutoFit/>
            </a:bodyPr>
            <a:lstStyle/>
            <a:p>
              <a:pPr algn="ctr"/>
              <a:r>
                <a:rPr lang="en-US"/>
                <a:t>Webpack</a:t>
              </a:r>
              <a:endParaRPr lang="en-US" dirty="0"/>
            </a:p>
          </p:txBody>
        </p:sp>
        <p:sp>
          <p:nvSpPr>
            <p:cNvPr id="17" name="TextBox 16"/>
            <p:cNvSpPr txBox="1"/>
            <p:nvPr/>
          </p:nvSpPr>
          <p:spPr>
            <a:xfrm>
              <a:off x="6127974" y="4221088"/>
              <a:ext cx="1656184" cy="369332"/>
            </a:xfrm>
            <a:prstGeom prst="rect">
              <a:avLst/>
            </a:prstGeom>
            <a:noFill/>
          </p:spPr>
          <p:txBody>
            <a:bodyPr wrap="square" rtlCol="0">
              <a:spAutoFit/>
            </a:bodyPr>
            <a:lstStyle/>
            <a:p>
              <a:pPr algn="ctr"/>
              <a:r>
                <a:rPr lang="en-US" dirty="0" err="1"/>
                <a:t>Index.js</a:t>
              </a:r>
              <a:endParaRPr lang="en-US" dirty="0"/>
            </a:p>
          </p:txBody>
        </p:sp>
      </p:grpSp>
    </p:spTree>
    <p:extLst>
      <p:ext uri="{BB962C8B-B14F-4D97-AF65-F5344CB8AC3E}">
        <p14:creationId xmlns:p14="http://schemas.microsoft.com/office/powerpoint/2010/main" val="11474387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Environment – Gluing the Pieces</a:t>
            </a:r>
          </a:p>
        </p:txBody>
      </p:sp>
      <p:sp>
        <p:nvSpPr>
          <p:cNvPr id="3" name="Footer Placeholder 2"/>
          <p:cNvSpPr>
            <a:spLocks noGrp="1"/>
          </p:cNvSpPr>
          <p:nvPr>
            <p:ph type="ftr" sz="quarter" idx="11"/>
          </p:nvPr>
        </p:nvSpPr>
        <p:spPr/>
        <p:txBody>
          <a:bodyPr/>
          <a:lstStyle/>
          <a:p>
            <a:r>
              <a:rPr lang="en-US"/>
              <a:t>© 2017 Itay Kasre</a:t>
            </a:r>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8</a:t>
            </a:fld>
            <a:endParaRPr lang="en-US"/>
          </a:p>
        </p:txBody>
      </p:sp>
      <p:sp>
        <p:nvSpPr>
          <p:cNvPr id="5" name="Content Placeholder 4"/>
          <p:cNvSpPr>
            <a:spLocks noGrp="1"/>
          </p:cNvSpPr>
          <p:nvPr>
            <p:ph sz="quarter" idx="1"/>
          </p:nvPr>
        </p:nvSpPr>
        <p:spPr>
          <a:xfrm>
            <a:off x="612648" y="1597496"/>
            <a:ext cx="8153400" cy="4855840"/>
          </a:xfrm>
        </p:spPr>
        <p:txBody>
          <a:bodyPr>
            <a:normAutofit lnSpcReduction="10000"/>
          </a:bodyPr>
          <a:lstStyle/>
          <a:p>
            <a:r>
              <a:rPr lang="en-US" dirty="0"/>
              <a:t>A React project that is built using </a:t>
            </a:r>
            <a:r>
              <a:rPr lang="en-US" dirty="0" err="1"/>
              <a:t>webpack</a:t>
            </a:r>
            <a:r>
              <a:rPr lang="en-US" dirty="0"/>
              <a:t> should look somewhat familiar to the following structure:</a:t>
            </a:r>
            <a:endParaRPr lang="he-IL" dirty="0"/>
          </a:p>
          <a:p>
            <a:endParaRPr lang="he-IL" dirty="0"/>
          </a:p>
          <a:p>
            <a:endParaRPr lang="he-IL" dirty="0"/>
          </a:p>
          <a:p>
            <a:r>
              <a:rPr lang="en-US" dirty="0"/>
              <a:t>.</a:t>
            </a:r>
            <a:r>
              <a:rPr lang="en-US" dirty="0" err="1"/>
              <a:t>babelrc</a:t>
            </a:r>
            <a:endParaRPr lang="en-US" dirty="0"/>
          </a:p>
          <a:p>
            <a:pPr lvl="1"/>
            <a:r>
              <a:rPr lang="en-US" dirty="0"/>
              <a:t>Babel transformer configuration.</a:t>
            </a:r>
          </a:p>
          <a:p>
            <a:r>
              <a:rPr lang="en-US" dirty="0" err="1"/>
              <a:t>package.json</a:t>
            </a:r>
            <a:endParaRPr lang="en-US" dirty="0"/>
          </a:p>
          <a:p>
            <a:pPr lvl="1"/>
            <a:r>
              <a:rPr lang="en-US" dirty="0"/>
              <a:t>NPM configuration.</a:t>
            </a:r>
          </a:p>
          <a:p>
            <a:r>
              <a:rPr lang="en-US" dirty="0" err="1"/>
              <a:t>webpack.config.js</a:t>
            </a:r>
            <a:endParaRPr lang="en-US" dirty="0"/>
          </a:p>
          <a:p>
            <a:pPr lvl="1"/>
            <a:r>
              <a:rPr lang="en-US" dirty="0" err="1"/>
              <a:t>Webpack</a:t>
            </a:r>
            <a:r>
              <a:rPr lang="en-US" dirty="0"/>
              <a:t> build tool configuration.</a:t>
            </a:r>
          </a:p>
          <a:p>
            <a:pPr lvl="1"/>
            <a:endParaRPr lang="en-US" dirty="0"/>
          </a:p>
        </p:txBody>
      </p:sp>
      <p:sp>
        <p:nvSpPr>
          <p:cNvPr id="18" name="Rectangle 17"/>
          <p:cNvSpPr>
            <a:spLocks noChangeArrowheads="1"/>
          </p:cNvSpPr>
          <p:nvPr/>
        </p:nvSpPr>
        <p:spPr bwMode="auto">
          <a:xfrm>
            <a:off x="612648" y="2485345"/>
            <a:ext cx="8153400" cy="1015663"/>
          </a:xfrm>
          <a:prstGeom prst="rect">
            <a:avLst/>
          </a:prstGeom>
          <a:solidFill>
            <a:schemeClr val="tx1">
              <a:lumMod val="85000"/>
              <a:lumOff val="15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spAutoFit/>
          </a:bodyPr>
          <a:lstStyle/>
          <a:p>
            <a:r>
              <a:rPr lang="en-US" sz="1000" dirty="0">
                <a:solidFill>
                  <a:srgbClr val="99A8BA"/>
                </a:solidFill>
                <a:latin typeface="Menlo" charset="0"/>
              </a:rPr>
              <a:t> my-react-project/</a:t>
            </a:r>
          </a:p>
          <a:p>
            <a:r>
              <a:rPr lang="en-US" sz="1000" dirty="0">
                <a:solidFill>
                  <a:srgbClr val="99A8BA"/>
                </a:solidFill>
                <a:latin typeface="Menlo" charset="0"/>
              </a:rPr>
              <a:t>├── .</a:t>
            </a:r>
            <a:r>
              <a:rPr lang="en-US" sz="1000" dirty="0" err="1">
                <a:solidFill>
                  <a:srgbClr val="99A8BA"/>
                </a:solidFill>
                <a:latin typeface="Menlo" charset="0"/>
              </a:rPr>
              <a:t>babelrc</a:t>
            </a:r>
            <a:endParaRPr lang="en-US" sz="1000" dirty="0">
              <a:solidFill>
                <a:srgbClr val="99A8BA"/>
              </a:solidFill>
              <a:latin typeface="Menlo" charset="0"/>
            </a:endParaRPr>
          </a:p>
          <a:p>
            <a:r>
              <a:rPr lang="en-US" sz="1000" dirty="0">
                <a:solidFill>
                  <a:srgbClr val="99A8BA"/>
                </a:solidFill>
                <a:latin typeface="Menlo" charset="0"/>
              </a:rPr>
              <a:t>├── </a:t>
            </a:r>
            <a:r>
              <a:rPr lang="en-US" sz="1000" dirty="0" err="1">
                <a:solidFill>
                  <a:srgbClr val="99A8BA"/>
                </a:solidFill>
                <a:latin typeface="Menlo" charset="0"/>
              </a:rPr>
              <a:t>package.json</a:t>
            </a:r>
            <a:endParaRPr lang="en-US" sz="1000" dirty="0">
              <a:solidFill>
                <a:srgbClr val="99A8BA"/>
              </a:solidFill>
              <a:latin typeface="Menlo" charset="0"/>
            </a:endParaRPr>
          </a:p>
          <a:p>
            <a:r>
              <a:rPr lang="en-US" sz="1000" dirty="0">
                <a:solidFill>
                  <a:srgbClr val="99A8BA"/>
                </a:solidFill>
                <a:latin typeface="Menlo" charset="0"/>
              </a:rPr>
              <a:t>├── </a:t>
            </a:r>
            <a:r>
              <a:rPr lang="en-US" sz="1000" dirty="0" err="1">
                <a:solidFill>
                  <a:srgbClr val="99A8BA"/>
                </a:solidFill>
                <a:latin typeface="Menlo" charset="0"/>
              </a:rPr>
              <a:t>webpack.config.js</a:t>
            </a:r>
            <a:endParaRPr lang="en-US" sz="1000" dirty="0">
              <a:solidFill>
                <a:srgbClr val="99A8BA"/>
              </a:solidFill>
              <a:latin typeface="Menlo" charset="0"/>
            </a:endParaRPr>
          </a:p>
          <a:p>
            <a:r>
              <a:rPr lang="hr-HR" sz="1000" dirty="0">
                <a:solidFill>
                  <a:srgbClr val="99A8BA"/>
                </a:solidFill>
                <a:latin typeface="Menlo" charset="0"/>
              </a:rPr>
              <a:t>├── </a:t>
            </a:r>
            <a:r>
              <a:rPr lang="hr-HR" sz="1000" dirty="0" err="1">
                <a:solidFill>
                  <a:srgbClr val="99A8BA"/>
                </a:solidFill>
                <a:latin typeface="Menlo" charset="0"/>
              </a:rPr>
              <a:t>src</a:t>
            </a:r>
            <a:r>
              <a:rPr lang="hr-HR" sz="1000" dirty="0">
                <a:solidFill>
                  <a:srgbClr val="99A8BA"/>
                </a:solidFill>
                <a:latin typeface="Menlo" charset="0"/>
              </a:rPr>
              <a:t>/</a:t>
            </a:r>
          </a:p>
          <a:p>
            <a:r>
              <a:rPr lang="en-US" sz="1000" dirty="0">
                <a:solidFill>
                  <a:srgbClr val="99A8BA"/>
                </a:solidFill>
                <a:latin typeface="Menlo" charset="0"/>
              </a:rPr>
              <a:t>├── build/</a:t>
            </a:r>
          </a:p>
        </p:txBody>
      </p:sp>
    </p:spTree>
    <p:extLst>
      <p:ext uri="{BB962C8B-B14F-4D97-AF65-F5344CB8AC3E}">
        <p14:creationId xmlns:p14="http://schemas.microsoft.com/office/powerpoint/2010/main" val="237889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Environment – Gluing the Pieces</a:t>
            </a:r>
          </a:p>
        </p:txBody>
      </p:sp>
      <p:sp>
        <p:nvSpPr>
          <p:cNvPr id="3" name="Footer Placeholder 2"/>
          <p:cNvSpPr>
            <a:spLocks noGrp="1"/>
          </p:cNvSpPr>
          <p:nvPr>
            <p:ph type="ftr" sz="quarter" idx="11"/>
          </p:nvPr>
        </p:nvSpPr>
        <p:spPr/>
        <p:txBody>
          <a:bodyPr/>
          <a:lstStyle/>
          <a:p>
            <a:r>
              <a:rPr lang="en-US"/>
              <a:t>© 2017 Itay Kasre</a:t>
            </a:r>
          </a:p>
        </p:txBody>
      </p:sp>
      <p:sp>
        <p:nvSpPr>
          <p:cNvPr id="4" name="Slide Number Placeholder 3"/>
          <p:cNvSpPr>
            <a:spLocks noGrp="1"/>
          </p:cNvSpPr>
          <p:nvPr>
            <p:ph type="sldNum" sz="quarter" idx="12"/>
          </p:nvPr>
        </p:nvSpPr>
        <p:spPr/>
        <p:txBody>
          <a:bodyPr>
            <a:normAutofit fontScale="85000" lnSpcReduction="20000"/>
          </a:bodyPr>
          <a:lstStyle/>
          <a:p>
            <a:fld id="{6EDEC3BC-0694-4586-AE63-02B4D54ABF43}" type="slidenum">
              <a:rPr lang="en-US" smtClean="0"/>
              <a:pPr/>
              <a:t>9</a:t>
            </a:fld>
            <a:endParaRPr lang="en-US"/>
          </a:p>
        </p:txBody>
      </p:sp>
      <p:sp>
        <p:nvSpPr>
          <p:cNvPr id="5" name="Content Placeholder 4"/>
          <p:cNvSpPr>
            <a:spLocks noGrp="1"/>
          </p:cNvSpPr>
          <p:nvPr>
            <p:ph sz="quarter" idx="1"/>
          </p:nvPr>
        </p:nvSpPr>
        <p:spPr>
          <a:xfrm>
            <a:off x="612648" y="1597496"/>
            <a:ext cx="8153400" cy="4927848"/>
          </a:xfrm>
        </p:spPr>
        <p:txBody>
          <a:bodyPr>
            <a:normAutofit lnSpcReduction="10000"/>
          </a:bodyPr>
          <a:lstStyle/>
          <a:p>
            <a:pPr marL="320040" indent="-320040" algn="l" rtl="0" eaLnBrk="1" latinLnBrk="0" hangingPunct="1">
              <a:spcBef>
                <a:spcPts val="700"/>
              </a:spcBef>
              <a:buClr>
                <a:schemeClr val="accent2"/>
              </a:buClr>
              <a:buSzPct val="60000"/>
              <a:buFont typeface="Wingdings"/>
              <a:buChar char=""/>
            </a:pPr>
            <a:r>
              <a:rPr lang="en-US" dirty="0"/>
              <a:t>Create An </a:t>
            </a:r>
            <a:r>
              <a:rPr lang="en-US" dirty="0" err="1"/>
              <a:t>index.html</a:t>
            </a:r>
            <a:r>
              <a:rPr lang="en-US" dirty="0"/>
              <a:t> file in the build folder:</a:t>
            </a:r>
          </a:p>
          <a:p>
            <a:pPr marL="320040" indent="-320040" algn="l" rtl="0" eaLnBrk="1" latinLnBrk="0" hangingPunct="1">
              <a:spcBef>
                <a:spcPts val="700"/>
              </a:spcBef>
              <a:buClr>
                <a:schemeClr val="accent2"/>
              </a:buClr>
              <a:buSzPct val="60000"/>
              <a:buFont typeface="Wingdings"/>
              <a:buChar char=""/>
            </a:pPr>
            <a:endParaRPr lang="en-US" dirty="0"/>
          </a:p>
          <a:p>
            <a:pPr marL="320040" indent="-320040" algn="l" rtl="0" eaLnBrk="1" latinLnBrk="0" hangingPunct="1">
              <a:spcBef>
                <a:spcPts val="700"/>
              </a:spcBef>
              <a:buClr>
                <a:schemeClr val="accent2"/>
              </a:buClr>
              <a:buSzPct val="60000"/>
              <a:buFont typeface="Wingdings"/>
              <a:buChar char=""/>
            </a:pPr>
            <a:endParaRPr lang="en-US" dirty="0"/>
          </a:p>
          <a:p>
            <a:pPr marL="320040" indent="-320040" algn="l" rtl="0" eaLnBrk="1" latinLnBrk="0" hangingPunct="1">
              <a:spcBef>
                <a:spcPts val="700"/>
              </a:spcBef>
              <a:buClr>
                <a:schemeClr val="accent2"/>
              </a:buClr>
              <a:buSzPct val="60000"/>
              <a:buFont typeface="Wingdings"/>
              <a:buChar char=""/>
            </a:pPr>
            <a:endParaRPr lang="en-US" dirty="0"/>
          </a:p>
          <a:p>
            <a:pPr marL="320040" indent="-320040" algn="l" rtl="0" eaLnBrk="1" latinLnBrk="0" hangingPunct="1">
              <a:spcBef>
                <a:spcPts val="700"/>
              </a:spcBef>
              <a:buClr>
                <a:schemeClr val="accent2"/>
              </a:buClr>
              <a:buSzPct val="60000"/>
              <a:buFont typeface="Wingdings"/>
              <a:buChar char=""/>
            </a:pPr>
            <a:endParaRPr lang="en-US" dirty="0"/>
          </a:p>
          <a:p>
            <a:pPr marL="320040" indent="-320040" algn="l" rtl="0" eaLnBrk="1" latinLnBrk="0" hangingPunct="1">
              <a:spcBef>
                <a:spcPts val="700"/>
              </a:spcBef>
              <a:buClr>
                <a:schemeClr val="accent2"/>
              </a:buClr>
              <a:buSzPct val="60000"/>
              <a:buFont typeface="Wingdings"/>
              <a:buChar char=""/>
            </a:pPr>
            <a:r>
              <a:rPr lang="en-US" dirty="0"/>
              <a:t>Notice the div with the id “app”? It is the element which our app will hook to.</a:t>
            </a:r>
          </a:p>
          <a:p>
            <a:pPr marL="320040" indent="-320040" algn="l" rtl="0" eaLnBrk="1" latinLnBrk="0" hangingPunct="1">
              <a:spcBef>
                <a:spcPts val="700"/>
              </a:spcBef>
              <a:buClr>
                <a:schemeClr val="accent2"/>
              </a:buClr>
              <a:buSzPct val="60000"/>
              <a:buFont typeface="Wingdings"/>
              <a:buChar char=""/>
            </a:pPr>
            <a:r>
              <a:rPr lang="en-US" dirty="0" err="1"/>
              <a:t>bundle.js</a:t>
            </a:r>
            <a:r>
              <a:rPr lang="en-US" dirty="0"/>
              <a:t>.. Eh? It is the output of the </a:t>
            </a:r>
            <a:r>
              <a:rPr lang="en-US" dirty="0" err="1"/>
              <a:t>webpack</a:t>
            </a:r>
            <a:r>
              <a:rPr lang="en-US" dirty="0"/>
              <a:t> build process. It contains the transformed code of the app.</a:t>
            </a:r>
          </a:p>
        </p:txBody>
      </p:sp>
      <p:sp>
        <p:nvSpPr>
          <p:cNvPr id="18" name="Rectangle 17"/>
          <p:cNvSpPr>
            <a:spLocks noChangeArrowheads="1"/>
          </p:cNvSpPr>
          <p:nvPr/>
        </p:nvSpPr>
        <p:spPr bwMode="auto">
          <a:xfrm>
            <a:off x="612648" y="2353816"/>
            <a:ext cx="8153400" cy="1477328"/>
          </a:xfrm>
          <a:prstGeom prst="rect">
            <a:avLst/>
          </a:prstGeom>
          <a:solidFill>
            <a:schemeClr val="tx1">
              <a:lumMod val="85000"/>
              <a:lumOff val="15000"/>
            </a:schemeClr>
          </a:solidFill>
          <a:ln>
            <a:noFill/>
          </a:ln>
          <a:effectLst>
            <a:outerShdw blurRad="50800" dist="38100" dir="2700000" algn="tl" rotWithShape="0">
              <a:prstClr val="black">
                <a:alpha val="40000"/>
              </a:prstClr>
            </a:outerShdw>
          </a:effectLst>
        </p:spPr>
        <p:txBody>
          <a:bodyPr vert="horz" wrap="square" lIns="91440" tIns="45720" rIns="91440" bIns="45720" numCol="1" anchor="ctr" anchorCtr="0" compatLnSpc="1">
            <a:prstTxWarp prst="textNoShape">
              <a:avLst/>
            </a:prstTxWarp>
            <a:spAutoFit/>
          </a:bodyPr>
          <a:lstStyle/>
          <a:p>
            <a:r>
              <a:rPr lang="en-US" sz="1000" dirty="0">
                <a:solidFill>
                  <a:srgbClr val="E1B358"/>
                </a:solidFill>
                <a:latin typeface="Menlo" charset="0"/>
              </a:rPr>
              <a:t>&lt;html&gt;</a:t>
            </a:r>
          </a:p>
          <a:p>
            <a:r>
              <a:rPr lang="en-US" sz="1000" dirty="0">
                <a:solidFill>
                  <a:srgbClr val="E1B358"/>
                </a:solidFill>
                <a:latin typeface="Menlo" charset="0"/>
              </a:rPr>
              <a:t>&lt;head&gt;</a:t>
            </a:r>
          </a:p>
          <a:p>
            <a:r>
              <a:rPr lang="en-US" sz="1000" dirty="0">
                <a:solidFill>
                  <a:srgbClr val="E1B358"/>
                </a:solidFill>
                <a:latin typeface="Menlo" charset="0"/>
              </a:rPr>
              <a:t>    &lt;title&gt;</a:t>
            </a:r>
            <a:r>
              <a:rPr lang="en-US" sz="1000" dirty="0">
                <a:solidFill>
                  <a:srgbClr val="99A8BA"/>
                </a:solidFill>
                <a:latin typeface="Menlo" charset="0"/>
              </a:rPr>
              <a:t>React Hello World</a:t>
            </a:r>
            <a:r>
              <a:rPr lang="en-US" sz="1000" dirty="0">
                <a:solidFill>
                  <a:srgbClr val="E1B358"/>
                </a:solidFill>
                <a:latin typeface="Menlo" charset="0"/>
              </a:rPr>
              <a:t>&lt;/title&gt;</a:t>
            </a:r>
          </a:p>
          <a:p>
            <a:r>
              <a:rPr lang="en-US" sz="1000" dirty="0">
                <a:solidFill>
                  <a:srgbClr val="E1B358"/>
                </a:solidFill>
                <a:latin typeface="Menlo" charset="0"/>
              </a:rPr>
              <a:t>&lt;/head&gt;</a:t>
            </a:r>
          </a:p>
          <a:p>
            <a:r>
              <a:rPr lang="en-US" sz="1000" dirty="0">
                <a:solidFill>
                  <a:srgbClr val="E1B358"/>
                </a:solidFill>
                <a:latin typeface="Menlo" charset="0"/>
              </a:rPr>
              <a:t>&lt;body&gt;</a:t>
            </a:r>
          </a:p>
          <a:p>
            <a:r>
              <a:rPr lang="hr-HR" sz="1000" dirty="0">
                <a:solidFill>
                  <a:srgbClr val="E1B358"/>
                </a:solidFill>
                <a:latin typeface="Menlo" charset="0"/>
              </a:rPr>
              <a:t>    &lt;div </a:t>
            </a:r>
            <a:r>
              <a:rPr lang="hr-HR" sz="1000" dirty="0" err="1">
                <a:solidFill>
                  <a:srgbClr val="ACACAC"/>
                </a:solidFill>
                <a:latin typeface="Menlo" charset="0"/>
              </a:rPr>
              <a:t>id</a:t>
            </a:r>
            <a:r>
              <a:rPr lang="hr-HR" sz="1000" dirty="0">
                <a:solidFill>
                  <a:srgbClr val="ACACAC"/>
                </a:solidFill>
                <a:latin typeface="Menlo" charset="0"/>
              </a:rPr>
              <a:t>=</a:t>
            </a:r>
            <a:r>
              <a:rPr lang="hr-HR" sz="1000" dirty="0">
                <a:solidFill>
                  <a:srgbClr val="95B84F"/>
                </a:solidFill>
                <a:latin typeface="Menlo" charset="0"/>
              </a:rPr>
              <a:t>"</a:t>
            </a:r>
            <a:r>
              <a:rPr lang="hr-HR" sz="1000" dirty="0" err="1">
                <a:solidFill>
                  <a:srgbClr val="95B84F"/>
                </a:solidFill>
                <a:latin typeface="Menlo" charset="0"/>
              </a:rPr>
              <a:t>app</a:t>
            </a:r>
            <a:r>
              <a:rPr lang="hr-HR" sz="1000" dirty="0">
                <a:solidFill>
                  <a:srgbClr val="95B84F"/>
                </a:solidFill>
                <a:latin typeface="Menlo" charset="0"/>
              </a:rPr>
              <a:t>"</a:t>
            </a:r>
            <a:r>
              <a:rPr lang="hr-HR" sz="1000" dirty="0">
                <a:solidFill>
                  <a:srgbClr val="E1B358"/>
                </a:solidFill>
                <a:latin typeface="Menlo" charset="0"/>
              </a:rPr>
              <a:t>/&gt;</a:t>
            </a:r>
          </a:p>
          <a:p>
            <a:r>
              <a:rPr lang="en-US" sz="1000" dirty="0">
                <a:solidFill>
                  <a:srgbClr val="E1B358"/>
                </a:solidFill>
                <a:latin typeface="Menlo" charset="0"/>
              </a:rPr>
              <a:t>    &lt;script </a:t>
            </a:r>
            <a:r>
              <a:rPr lang="en-US" sz="1000" dirty="0" err="1">
                <a:solidFill>
                  <a:srgbClr val="ACACAC"/>
                </a:solidFill>
                <a:latin typeface="Menlo" charset="0"/>
              </a:rPr>
              <a:t>src</a:t>
            </a:r>
            <a:r>
              <a:rPr lang="en-US" sz="1000" dirty="0">
                <a:solidFill>
                  <a:srgbClr val="ACACAC"/>
                </a:solidFill>
                <a:latin typeface="Menlo" charset="0"/>
              </a:rPr>
              <a:t>=</a:t>
            </a:r>
            <a:r>
              <a:rPr lang="en-US" sz="1000" dirty="0">
                <a:solidFill>
                  <a:srgbClr val="95B84F"/>
                </a:solidFill>
                <a:latin typeface="Menlo" charset="0"/>
              </a:rPr>
              <a:t>"</a:t>
            </a:r>
            <a:r>
              <a:rPr lang="en-US" sz="1000" dirty="0" err="1">
                <a:solidFill>
                  <a:srgbClr val="95B84F"/>
                </a:solidFill>
                <a:latin typeface="Menlo" charset="0"/>
              </a:rPr>
              <a:t>bundle.js</a:t>
            </a:r>
            <a:r>
              <a:rPr lang="en-US" sz="1000" dirty="0">
                <a:solidFill>
                  <a:srgbClr val="95B84F"/>
                </a:solidFill>
                <a:latin typeface="Menlo" charset="0"/>
              </a:rPr>
              <a:t>" </a:t>
            </a:r>
            <a:r>
              <a:rPr lang="en-US" sz="1000" dirty="0">
                <a:solidFill>
                  <a:srgbClr val="ACACAC"/>
                </a:solidFill>
                <a:latin typeface="Menlo" charset="0"/>
              </a:rPr>
              <a:t>type=</a:t>
            </a:r>
            <a:r>
              <a:rPr lang="en-US" sz="1000" dirty="0">
                <a:solidFill>
                  <a:srgbClr val="95B84F"/>
                </a:solidFill>
                <a:latin typeface="Menlo" charset="0"/>
              </a:rPr>
              <a:t>"text/</a:t>
            </a:r>
            <a:r>
              <a:rPr lang="en-US" sz="1000" dirty="0" err="1">
                <a:solidFill>
                  <a:srgbClr val="95B84F"/>
                </a:solidFill>
                <a:latin typeface="Menlo" charset="0"/>
              </a:rPr>
              <a:t>javascript</a:t>
            </a:r>
            <a:r>
              <a:rPr lang="en-US" sz="1000" dirty="0">
                <a:solidFill>
                  <a:srgbClr val="95B84F"/>
                </a:solidFill>
                <a:latin typeface="Menlo" charset="0"/>
              </a:rPr>
              <a:t>"</a:t>
            </a:r>
            <a:r>
              <a:rPr lang="en-US" sz="1000" dirty="0">
                <a:solidFill>
                  <a:srgbClr val="E1B358"/>
                </a:solidFill>
                <a:latin typeface="Menlo" charset="0"/>
              </a:rPr>
              <a:t>&gt;&lt;/script&gt;</a:t>
            </a:r>
          </a:p>
          <a:p>
            <a:r>
              <a:rPr lang="en-US" sz="1000" dirty="0">
                <a:solidFill>
                  <a:srgbClr val="E1B358"/>
                </a:solidFill>
                <a:latin typeface="Menlo" charset="0"/>
              </a:rPr>
              <a:t>&lt;/body&gt;</a:t>
            </a:r>
          </a:p>
          <a:p>
            <a:r>
              <a:rPr lang="en-US" sz="1000" dirty="0">
                <a:solidFill>
                  <a:srgbClr val="E1B358"/>
                </a:solidFill>
                <a:latin typeface="Menlo" charset="0"/>
              </a:rPr>
              <a:t>&lt;/html&gt;</a:t>
            </a:r>
          </a:p>
        </p:txBody>
      </p:sp>
    </p:spTree>
    <p:extLst>
      <p:ext uri="{BB962C8B-B14F-4D97-AF65-F5344CB8AC3E}">
        <p14:creationId xmlns:p14="http://schemas.microsoft.com/office/powerpoint/2010/main" val="175507616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NULL"/></Relationships>
</file>

<file path=ppt/theme/theme1.xml><?xml version="1.0" encoding="utf-8"?>
<a:theme xmlns:a="http://schemas.openxmlformats.org/drawingml/2006/main" name="חציון">
  <a:themeElements>
    <a:clrScheme name="חציון">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חציון">
      <a:majorFont>
        <a:latin typeface="Tw Cen MT"/>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Tw Cen MT"/>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חציון">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blipFill>
          <a:blip xmlns:r="http://schemas.openxmlformats.org/officeDocument/2006/relationships" r:embed="rId1">
            <a:duotone>
              <a:schemeClr val="phClr">
                <a:shade val="90000"/>
                <a:satMod val="140000"/>
              </a:schemeClr>
              <a:schemeClr val="phClr">
                <a:satMod val="120000"/>
              </a:schemeClr>
            </a:duotone>
          </a:blip>
          <a:tile tx="0" ty="0" sx="100000" sy="100000" flip="none" algn="tl"/>
        </a:blipFill>
        <a:blipFill>
          <a:blip xmlns:r="http://schemas.openxmlformats.org/officeDocument/2006/relationships" r:embed="rId1">
            <a:duotone>
              <a:schemeClr val="phClr">
                <a:shade val="90000"/>
                <a:satMod val="140000"/>
              </a:schemeClr>
              <a:schemeClr val="phClr">
                <a:satMod val="120000"/>
              </a:schemeClr>
            </a:duotone>
          </a:blip>
          <a:tile tx="0" ty="0" sx="100000" sy="100000" flip="none" algn="tl"/>
        </a:blipFill>
      </a:bgFillStyleLst>
    </a:fmtScheme>
  </a:themeElements>
  <a:objectDefaults/>
  <a:extraClrSchemeLst/>
</a:theme>
</file>

<file path=ppt/theme/theme2.xml><?xml version="1.0" encoding="utf-8"?>
<a:theme xmlns:a="http://schemas.openxmlformats.org/drawingml/2006/main" name="ערכת נושא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Median</Template>
  <TotalTime>7329</TotalTime>
  <Words>3331</Words>
  <Application>Microsoft Office PowerPoint</Application>
  <PresentationFormat>On-screen Show (4:3)</PresentationFormat>
  <Paragraphs>601</Paragraphs>
  <Slides>48</Slides>
  <Notes>30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48</vt:i4>
      </vt:variant>
    </vt:vector>
  </HeadingPairs>
  <TitlesOfParts>
    <vt:vector size="56" baseType="lpstr">
      <vt:lpstr>Arial</vt:lpstr>
      <vt:lpstr>Calibri</vt:lpstr>
      <vt:lpstr>Levenim MT</vt:lpstr>
      <vt:lpstr>Menlo</vt:lpstr>
      <vt:lpstr>Tw Cen MT</vt:lpstr>
      <vt:lpstr>Wingdings</vt:lpstr>
      <vt:lpstr>Wingdings 2</vt:lpstr>
      <vt:lpstr>חציון</vt:lpstr>
      <vt:lpstr>React development</vt:lpstr>
      <vt:lpstr>What is React?</vt:lpstr>
      <vt:lpstr>Environment Prerequisites</vt:lpstr>
      <vt:lpstr>Environment – Installing Webpack</vt:lpstr>
      <vt:lpstr>Environment – Installing Webpack</vt:lpstr>
      <vt:lpstr>Environment – Installing Webpack</vt:lpstr>
      <vt:lpstr>Environment – Setting up Babel</vt:lpstr>
      <vt:lpstr>Environment – Gluing the Pieces</vt:lpstr>
      <vt:lpstr>Environment – Gluing the Pieces</vt:lpstr>
      <vt:lpstr>Environment – Gluing the Pieces</vt:lpstr>
      <vt:lpstr>Environment – Gluing the Pieces</vt:lpstr>
      <vt:lpstr>REACT COMPONENTS</vt:lpstr>
      <vt:lpstr>Introduction</vt:lpstr>
      <vt:lpstr>Creating a Component</vt:lpstr>
      <vt:lpstr>Rendering a Component</vt:lpstr>
      <vt:lpstr>Lifecycle hooks</vt:lpstr>
      <vt:lpstr>Introduction to JSX</vt:lpstr>
      <vt:lpstr>Introduction to JSX</vt:lpstr>
      <vt:lpstr>Introduction to JSX</vt:lpstr>
      <vt:lpstr>JSX Pitfalls</vt:lpstr>
      <vt:lpstr>Component – Props</vt:lpstr>
      <vt:lpstr>Component – Props Defaults</vt:lpstr>
      <vt:lpstr>Component – State</vt:lpstr>
      <vt:lpstr>Component – Composing</vt:lpstr>
      <vt:lpstr>Interaction</vt:lpstr>
      <vt:lpstr>Interaction – Parent to Child</vt:lpstr>
      <vt:lpstr>Interaction – Child to Parent</vt:lpstr>
      <vt:lpstr>Interaction – Sibling to Sibling</vt:lpstr>
      <vt:lpstr>Interaction – Any to Any</vt:lpstr>
      <vt:lpstr>React Context (Experimental)</vt:lpstr>
      <vt:lpstr>React Context (Experimental)</vt:lpstr>
      <vt:lpstr>Component Ref</vt:lpstr>
      <vt:lpstr>REACT VIRTUAL DOM</vt:lpstr>
      <vt:lpstr>DOM</vt:lpstr>
      <vt:lpstr>DOM - Issues</vt:lpstr>
      <vt:lpstr>Virtual Dom</vt:lpstr>
      <vt:lpstr>Virtual Dom</vt:lpstr>
      <vt:lpstr>ReactElement</vt:lpstr>
      <vt:lpstr>ReactComponent</vt:lpstr>
      <vt:lpstr>Reconciliation Process</vt:lpstr>
      <vt:lpstr>The Diff Algorithm – Level by level</vt:lpstr>
      <vt:lpstr>The Diff Algorithm – List</vt:lpstr>
      <vt:lpstr>The Diff Algorithm – Components</vt:lpstr>
      <vt:lpstr>Reconcile - Event Delegation</vt:lpstr>
      <vt:lpstr>Reconcile - Rendering</vt:lpstr>
      <vt:lpstr>Reconcile - Sub-tree Rendering</vt:lpstr>
      <vt:lpstr>Reconcile - Selective Sub-tree Rendering</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ASP.NET MVC 3</dc:title>
  <dc:creator>Ori</dc:creator>
  <cp:lastModifiedBy>Ori Calvo</cp:lastModifiedBy>
  <cp:revision>273</cp:revision>
  <cp:lastPrinted>2017-07-08T12:02:23Z</cp:lastPrinted>
  <dcterms:created xsi:type="dcterms:W3CDTF">2011-02-24T08:59:43Z</dcterms:created>
  <dcterms:modified xsi:type="dcterms:W3CDTF">2018-09-12T21:26:24Z</dcterms:modified>
</cp:coreProperties>
</file>

<file path=docProps/thumbnail.jpeg>
</file>